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23"/>
  </p:notesMasterIdLst>
  <p:handoutMasterIdLst>
    <p:handoutMasterId r:id="rId24"/>
  </p:handoutMasterIdLst>
  <p:sldIdLst>
    <p:sldId id="257" r:id="rId2"/>
    <p:sldId id="259" r:id="rId3"/>
    <p:sldId id="258" r:id="rId4"/>
    <p:sldId id="262" r:id="rId5"/>
    <p:sldId id="264" r:id="rId6"/>
    <p:sldId id="265" r:id="rId7"/>
    <p:sldId id="269" r:id="rId8"/>
    <p:sldId id="270" r:id="rId9"/>
    <p:sldId id="271" r:id="rId10"/>
    <p:sldId id="273" r:id="rId11"/>
    <p:sldId id="274" r:id="rId12"/>
    <p:sldId id="276" r:id="rId13"/>
    <p:sldId id="277" r:id="rId14"/>
    <p:sldId id="281" r:id="rId15"/>
    <p:sldId id="282" r:id="rId16"/>
    <p:sldId id="283" r:id="rId17"/>
    <p:sldId id="285" r:id="rId18"/>
    <p:sldId id="286" r:id="rId19"/>
    <p:sldId id="287" r:id="rId20"/>
    <p:sldId id="288" r:id="rId21"/>
    <p:sldId id="28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39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AF106FA-FE65-4AFE-9F39-D5C3914EF9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41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151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8EE45BE-3E3A-4B6D-B08D-506C4CF8F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93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79B69-ED09-4D9A-8F55-F9A083FBB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32FC7-9F24-4F5A-BE13-93D76653C5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2D87A9-0E59-4DF9-854D-A86CD0BB6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3D005C-29EF-422E-AA41-80ABD34CEA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560697-60FA-41A9-959C-9DC2C673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F5ACD-913E-4663-9E3E-64EEB8FE20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8746BD-437D-4269-96D2-9E8409D43F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694ED7-012D-49FD-AAD7-892696C373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00536-DA4D-4FF5-8042-641621CC2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D37D9A-E957-450F-90F0-8FC1356C5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F139A-5553-4BB0-B132-DA4F9E9871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2E019589-D8BE-423A-8492-8BB9CBD3D3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Requirements To</a:t>
            </a:r>
            <a:br>
              <a:rPr lang="en-US"/>
            </a:br>
            <a:r>
              <a:rPr lang="en-US"/>
              <a:t> Design--Iteratively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492500"/>
            <a:ext cx="6959600" cy="2298700"/>
          </a:xfrm>
        </p:spPr>
        <p:txBody>
          <a:bodyPr/>
          <a:lstStyle/>
          <a:p>
            <a:r>
              <a:rPr lang="en-US" dirty="0"/>
              <a:t>Chapter 12</a:t>
            </a:r>
          </a:p>
          <a:p>
            <a:r>
              <a:rPr lang="en-US" dirty="0"/>
              <a:t>Applying UML and Patterns</a:t>
            </a:r>
          </a:p>
          <a:p>
            <a:r>
              <a:rPr lang="en-US" dirty="0"/>
              <a:t>Craig </a:t>
            </a:r>
            <a:r>
              <a:rPr lang="en-US" dirty="0" err="1" smtClean="0"/>
              <a:t>Larman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E648-34ED-42E0-B6B9-9251FFE32D94}" type="slidenum">
              <a:rPr lang="en-US"/>
              <a:pPr/>
              <a:t>10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r>
              <a:rPr lang="en-US" dirty="0"/>
              <a:t>Inter-Layer and Inter-Package Coupling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It is informative to include a diagram in the logical view that shows the coupling between the layers and packages</a:t>
            </a:r>
            <a:r>
              <a:rPr lang="en-US" sz="2800" dirty="0" smtClean="0"/>
              <a:t>.</a:t>
            </a:r>
          </a:p>
          <a:p>
            <a:r>
              <a:rPr lang="en-US" dirty="0" smtClean="0"/>
              <a:t>Emphasizes the dynamics of how objects across the layers connect and communicate.</a:t>
            </a:r>
          </a:p>
          <a:p>
            <a:r>
              <a:rPr lang="en-US" dirty="0" smtClean="0"/>
              <a:t>The interaction diagram focuses on the logical view and on the collaborations between the layers and package boundaries.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72E-D2EE-4038-BB62-7C50C596387C}" type="slidenum">
              <a:rPr lang="en-US"/>
              <a:pPr/>
              <a:t>11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077200" cy="1127125"/>
          </a:xfrm>
        </p:spPr>
        <p:txBody>
          <a:bodyPr/>
          <a:lstStyle/>
          <a:p>
            <a:r>
              <a:rPr lang="en-US" dirty="0"/>
              <a:t>Partial coupling </a:t>
            </a:r>
            <a:r>
              <a:rPr lang="en-US" dirty="0" smtClean="0"/>
              <a:t>between Packages</a:t>
            </a:r>
            <a:endParaRPr lang="en-US" dirty="0"/>
          </a:p>
        </p:txBody>
      </p:sp>
      <p:graphicFrame>
        <p:nvGraphicFramePr>
          <p:cNvPr id="17413" name="Object 5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752600" y="1828800"/>
          <a:ext cx="541020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 Image" r:id="rId3" imgW="3219899" imgH="3038095" progId="PBrush">
                  <p:embed/>
                </p:oleObj>
              </mc:Choice>
              <mc:Fallback>
                <p:oleObj name="Bitmap Image" r:id="rId3" imgW="3219899" imgH="3038095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828800"/>
                        <a:ext cx="5410200" cy="426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C0541-8E2C-40E5-AA6D-894FA1DC41AD}" type="slidenum">
              <a:rPr lang="en-US"/>
              <a:pPr/>
              <a:t>12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/>
              <a:t>Package Diagrams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UML Package Diagrams are often used to show the contents of components, which are often packages in the Java sense.</a:t>
            </a:r>
          </a:p>
          <a:p>
            <a:r>
              <a:rPr lang="en-US" sz="2800" dirty="0" smtClean="0"/>
              <a:t>Packages</a:t>
            </a:r>
            <a:r>
              <a:rPr lang="en-US" sz="2800" dirty="0"/>
              <a:t>, as components, can be nested inside other packages.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28D1E-76F4-4084-98DA-804B908786C4}" type="slidenum">
              <a:rPr lang="en-US"/>
              <a:pPr/>
              <a:t>13</a:t>
            </a:fld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Package Diagram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457200" y="2971800"/>
            <a:ext cx="4572000" cy="1600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5791200" y="2971800"/>
            <a:ext cx="2590800" cy="1600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457200" y="2590800"/>
            <a:ext cx="1219200" cy="381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5791200" y="2590800"/>
            <a:ext cx="1219200" cy="381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85800" y="3276600"/>
            <a:ext cx="1600200" cy="914400"/>
            <a:chOff x="912" y="3072"/>
            <a:chExt cx="1008" cy="576"/>
          </a:xfrm>
        </p:grpSpPr>
        <p:sp>
          <p:nvSpPr>
            <p:cNvPr id="48137" name="Rectangle 9"/>
            <p:cNvSpPr>
              <a:spLocks noChangeArrowheads="1"/>
            </p:cNvSpPr>
            <p:nvPr/>
          </p:nvSpPr>
          <p:spPr bwMode="auto">
            <a:xfrm>
              <a:off x="912" y="3216"/>
              <a:ext cx="1008" cy="4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912" y="3072"/>
              <a:ext cx="432" cy="14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124200" y="3276600"/>
            <a:ext cx="1600200" cy="914400"/>
            <a:chOff x="912" y="3072"/>
            <a:chExt cx="1008" cy="576"/>
          </a:xfrm>
        </p:grpSpPr>
        <p:sp>
          <p:nvSpPr>
            <p:cNvPr id="48141" name="Rectangle 13"/>
            <p:cNvSpPr>
              <a:spLocks noChangeArrowheads="1"/>
            </p:cNvSpPr>
            <p:nvPr/>
          </p:nvSpPr>
          <p:spPr bwMode="auto">
            <a:xfrm>
              <a:off x="912" y="3216"/>
              <a:ext cx="1008" cy="4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2" name="Rectangle 14"/>
            <p:cNvSpPr>
              <a:spLocks noChangeArrowheads="1"/>
            </p:cNvSpPr>
            <p:nvPr/>
          </p:nvSpPr>
          <p:spPr bwMode="auto">
            <a:xfrm>
              <a:off x="912" y="3072"/>
              <a:ext cx="432" cy="14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172200" y="3276600"/>
            <a:ext cx="1600200" cy="914400"/>
            <a:chOff x="912" y="3072"/>
            <a:chExt cx="1008" cy="576"/>
          </a:xfrm>
        </p:grpSpPr>
        <p:sp>
          <p:nvSpPr>
            <p:cNvPr id="48144" name="Rectangle 16"/>
            <p:cNvSpPr>
              <a:spLocks noChangeArrowheads="1"/>
            </p:cNvSpPr>
            <p:nvPr/>
          </p:nvSpPr>
          <p:spPr bwMode="auto">
            <a:xfrm>
              <a:off x="912" y="3216"/>
              <a:ext cx="1008" cy="4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5" name="Rectangle 17"/>
            <p:cNvSpPr>
              <a:spLocks noChangeArrowheads="1"/>
            </p:cNvSpPr>
            <p:nvPr/>
          </p:nvSpPr>
          <p:spPr bwMode="auto">
            <a:xfrm>
              <a:off x="912" y="3072"/>
              <a:ext cx="432" cy="14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685800" y="2590800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UI</a:t>
            </a:r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5943600" y="2590800"/>
            <a:ext cx="873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Domain</a:t>
            </a:r>
          </a:p>
        </p:txBody>
      </p:sp>
      <p:sp>
        <p:nvSpPr>
          <p:cNvPr id="48148" name="Text Box 20"/>
          <p:cNvSpPr txBox="1">
            <a:spLocks noChangeArrowheads="1"/>
          </p:cNvSpPr>
          <p:nvPr/>
        </p:nvSpPr>
        <p:spPr bwMode="auto">
          <a:xfrm>
            <a:off x="990600" y="3657600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Swing</a:t>
            </a:r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3429000" y="36576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Web</a:t>
            </a:r>
          </a:p>
        </p:txBody>
      </p:sp>
      <p:sp>
        <p:nvSpPr>
          <p:cNvPr id="48150" name="Text Box 22"/>
          <p:cNvSpPr txBox="1">
            <a:spLocks noChangeArrowheads="1"/>
          </p:cNvSpPr>
          <p:nvPr/>
        </p:nvSpPr>
        <p:spPr bwMode="auto">
          <a:xfrm>
            <a:off x="6477000" y="3657600"/>
            <a:ext cx="625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Sales</a:t>
            </a:r>
          </a:p>
        </p:txBody>
      </p:sp>
      <p:sp>
        <p:nvSpPr>
          <p:cNvPr id="48152" name="Line 24"/>
          <p:cNvSpPr>
            <a:spLocks noChangeShapeType="1"/>
          </p:cNvSpPr>
          <p:nvPr/>
        </p:nvSpPr>
        <p:spPr bwMode="auto">
          <a:xfrm>
            <a:off x="5029200" y="3581400"/>
            <a:ext cx="1143000" cy="1524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D895-6F28-4E46-AE10-97E54DA51563}" type="slidenum">
              <a:rPr lang="en-US"/>
              <a:pPr/>
              <a:t>14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216900" cy="1431925"/>
          </a:xfrm>
        </p:spPr>
        <p:txBody>
          <a:bodyPr/>
          <a:lstStyle/>
          <a:p>
            <a:r>
              <a:rPr lang="en-US" dirty="0" smtClean="0"/>
              <a:t>Designing Application Logic </a:t>
            </a:r>
            <a:r>
              <a:rPr lang="en-US" dirty="0"/>
              <a:t>with </a:t>
            </a:r>
            <a:r>
              <a:rPr lang="en-US" dirty="0" smtClean="0"/>
              <a:t>Objects</a:t>
            </a:r>
            <a:endParaRPr 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29600" cy="4343400"/>
          </a:xfrm>
        </p:spPr>
        <p:txBody>
          <a:bodyPr/>
          <a:lstStyle/>
          <a:p>
            <a:r>
              <a:rPr lang="en-US" dirty="0" smtClean="0"/>
              <a:t>Possible Alternative: create </a:t>
            </a:r>
            <a:r>
              <a:rPr lang="en-US" dirty="0"/>
              <a:t>one class and put all logic in </a:t>
            </a:r>
            <a:r>
              <a:rPr lang="en-US" dirty="0" smtClean="0"/>
              <a:t>it</a:t>
            </a:r>
          </a:p>
          <a:p>
            <a:pPr lvl="1"/>
            <a:r>
              <a:rPr lang="en-US" dirty="0" smtClean="0"/>
              <a:t>Violates </a:t>
            </a:r>
            <a:r>
              <a:rPr lang="en-US" dirty="0"/>
              <a:t>the </a:t>
            </a:r>
            <a:r>
              <a:rPr lang="en-US" dirty="0" smtClean="0"/>
              <a:t>spirit </a:t>
            </a:r>
            <a:r>
              <a:rPr lang="en-US" dirty="0"/>
              <a:t>of object </a:t>
            </a:r>
            <a:r>
              <a:rPr lang="en-US" dirty="0" smtClean="0"/>
              <a:t>orientation</a:t>
            </a:r>
            <a:endParaRPr lang="en-US" dirty="0"/>
          </a:p>
          <a:p>
            <a:r>
              <a:rPr lang="en-US" dirty="0" smtClean="0"/>
              <a:t>Better Alternative: create </a:t>
            </a:r>
            <a:r>
              <a:rPr lang="en-US" dirty="0"/>
              <a:t>software objects with names drawn from the real </a:t>
            </a:r>
            <a:r>
              <a:rPr lang="en-US" dirty="0" smtClean="0"/>
              <a:t>world</a:t>
            </a:r>
          </a:p>
          <a:p>
            <a:pPr lvl="1"/>
            <a:r>
              <a:rPr lang="en-US" dirty="0" smtClean="0"/>
              <a:t>Assign </a:t>
            </a:r>
            <a:r>
              <a:rPr lang="en-US" dirty="0"/>
              <a:t>application logic responsibilities to them.</a:t>
            </a:r>
          </a:p>
          <a:p>
            <a:r>
              <a:rPr lang="en-US" dirty="0" smtClean="0"/>
              <a:t>Skill </a:t>
            </a:r>
            <a:r>
              <a:rPr lang="en-US" dirty="0"/>
              <a:t>and experience </a:t>
            </a:r>
            <a:r>
              <a:rPr lang="en-US" dirty="0" smtClean="0"/>
              <a:t>required to </a:t>
            </a:r>
            <a:r>
              <a:rPr lang="en-US" dirty="0"/>
              <a:t>do </a:t>
            </a:r>
            <a:r>
              <a:rPr lang="en-US" dirty="0" smtClean="0"/>
              <a:t>good </a:t>
            </a:r>
            <a:r>
              <a:rPr lang="en-US" dirty="0"/>
              <a:t>job of choosing objects and assigning responsibilities.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70D1-260B-4EEC-9B6F-AB9836C6A441}" type="slidenum">
              <a:rPr lang="en-US"/>
              <a:pPr/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696200" cy="1050925"/>
          </a:xfrm>
        </p:spPr>
        <p:txBody>
          <a:bodyPr/>
          <a:lstStyle/>
          <a:p>
            <a:r>
              <a:rPr lang="en-US" dirty="0"/>
              <a:t>Domain Layer and Domain Model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These are not </a:t>
            </a:r>
            <a:r>
              <a:rPr lang="en-US" dirty="0"/>
              <a:t>the same </a:t>
            </a:r>
            <a:r>
              <a:rPr lang="en-US" dirty="0" smtClean="0"/>
              <a:t>thing</a:t>
            </a:r>
          </a:p>
          <a:p>
            <a:r>
              <a:rPr lang="en-US" i="1" dirty="0" smtClean="0"/>
              <a:t>Domain model </a:t>
            </a:r>
            <a:r>
              <a:rPr lang="en-US" dirty="0" smtClean="0"/>
              <a:t>shows </a:t>
            </a:r>
            <a:r>
              <a:rPr lang="en-US" dirty="0"/>
              <a:t>the real </a:t>
            </a:r>
            <a:r>
              <a:rPr lang="en-US" dirty="0" smtClean="0"/>
              <a:t>world </a:t>
            </a:r>
          </a:p>
          <a:p>
            <a:r>
              <a:rPr lang="en-US" i="1" dirty="0" smtClean="0"/>
              <a:t>Domain </a:t>
            </a:r>
            <a:r>
              <a:rPr lang="en-US" i="1" dirty="0"/>
              <a:t>layer </a:t>
            </a:r>
            <a:r>
              <a:rPr lang="en-US" dirty="0"/>
              <a:t>shows the software </a:t>
            </a:r>
            <a:r>
              <a:rPr lang="en-US" dirty="0" smtClean="0"/>
              <a:t>architecture</a:t>
            </a:r>
            <a:endParaRPr lang="en-US" dirty="0"/>
          </a:p>
          <a:p>
            <a:r>
              <a:rPr lang="en-US" dirty="0" smtClean="0"/>
              <a:t>Domain </a:t>
            </a:r>
            <a:r>
              <a:rPr lang="en-US" dirty="0"/>
              <a:t>model inspires the Domain layer, and is the source of many of the </a:t>
            </a:r>
            <a:r>
              <a:rPr lang="en-US" dirty="0" smtClean="0"/>
              <a:t>concepts, </a:t>
            </a:r>
            <a:r>
              <a:rPr lang="en-US" dirty="0"/>
              <a:t>especially class names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D74A9-8E1A-4578-BA7D-A9AFDB4C1C15}" type="slidenum">
              <a:rPr lang="en-US"/>
              <a:pPr/>
              <a:t>16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Information </a:t>
            </a:r>
            <a:r>
              <a:rPr lang="en-US" dirty="0" smtClean="0"/>
              <a:t>Systems Layers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A </a:t>
            </a:r>
            <a:r>
              <a:rPr lang="en-US" sz="2800" dirty="0"/>
              <a:t>three-tier </a:t>
            </a:r>
            <a:r>
              <a:rPr lang="en-US" sz="2800" dirty="0" smtClean="0"/>
              <a:t>(layer) architecture </a:t>
            </a:r>
            <a:r>
              <a:rPr lang="en-US" sz="2800" dirty="0"/>
              <a:t>has interface, Application logic and </a:t>
            </a:r>
            <a:r>
              <a:rPr lang="en-US" sz="2800" dirty="0" smtClean="0"/>
              <a:t>storage layers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Separates </a:t>
            </a:r>
            <a:r>
              <a:rPr lang="en-US" sz="2800" dirty="0"/>
              <a:t>the application logic into distinct logical middle tier of software.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interface tier is relatively free of application </a:t>
            </a:r>
            <a:r>
              <a:rPr lang="en-US" sz="2800" dirty="0" smtClean="0"/>
              <a:t>processing</a:t>
            </a:r>
          </a:p>
          <a:p>
            <a:r>
              <a:rPr lang="en-US" dirty="0" smtClean="0"/>
              <a:t>The middle tier communicates with the back-end storage layer.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76727-227A-4A1B-8646-920FD54C4A4D}" type="slidenum">
              <a:rPr lang="en-US"/>
              <a:pPr/>
              <a:t>17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Example: </a:t>
            </a:r>
          </a:p>
        </p:txBody>
      </p:sp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2281238" y="2043113"/>
          <a:ext cx="4581525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Image Document" r:id="rId3" imgW="4581360" imgH="2771640" progId="">
                  <p:embed/>
                </p:oleObj>
              </mc:Choice>
              <mc:Fallback>
                <p:oleObj name="Image Document" r:id="rId3" imgW="4581360" imgH="27716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238" y="2043113"/>
                        <a:ext cx="4581525" cy="2771775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622B-928A-4AB2-B233-C2A4EDBAEF0A}" type="slidenum">
              <a:rPr lang="en-US"/>
              <a:pPr/>
              <a:t>18</a:t>
            </a:fld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Alternative Two-tier </a:t>
            </a:r>
            <a:r>
              <a:rPr lang="en-US" dirty="0"/>
              <a:t>Design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In this design, the application logic is placed within window definitions, which read and writes directly to database.</a:t>
            </a:r>
          </a:p>
          <a:p>
            <a:r>
              <a:rPr lang="en-US" sz="2800" dirty="0"/>
              <a:t>There is no middle tier that separates out the application logic.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95EF3-5D10-4082-845D-3D65A8291F14}" type="slidenum">
              <a:rPr lang="en-US"/>
              <a:pPr/>
              <a:t>19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534400" cy="1127125"/>
          </a:xfrm>
        </p:spPr>
        <p:txBody>
          <a:bodyPr/>
          <a:lstStyle/>
          <a:p>
            <a:r>
              <a:rPr lang="en-US" dirty="0"/>
              <a:t>The Model-View </a:t>
            </a:r>
            <a:r>
              <a:rPr lang="en-US" dirty="0" smtClean="0"/>
              <a:t>Separation Principle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Do not connect or couple non-UI objects directly to UI objects</a:t>
            </a:r>
            <a:endParaRPr lang="en-US" sz="2800" dirty="0"/>
          </a:p>
          <a:p>
            <a:pPr lvl="1"/>
            <a:r>
              <a:rPr lang="en-US" sz="2400" dirty="0" smtClean="0"/>
              <a:t>Model (domain) objects should not have direct knowledge of view (UI) objects</a:t>
            </a:r>
            <a:endParaRPr lang="en-US" sz="2600" dirty="0" smtClean="0"/>
          </a:p>
          <a:p>
            <a:r>
              <a:rPr lang="en-US" sz="2800" dirty="0" smtClean="0"/>
              <a:t>Do not put application logic in the UI object methods</a:t>
            </a:r>
          </a:p>
          <a:p>
            <a:pPr lvl="1"/>
            <a:r>
              <a:rPr lang="en-US" dirty="0" smtClean="0"/>
              <a:t>Only model (d</a:t>
            </a:r>
            <a:r>
              <a:rPr lang="en-US" sz="2600" dirty="0" smtClean="0"/>
              <a:t>omain) </a:t>
            </a:r>
            <a:r>
              <a:rPr lang="en-US" sz="2600" dirty="0"/>
              <a:t>classes should encapsulate the </a:t>
            </a:r>
            <a:r>
              <a:rPr lang="en-US" sz="2600" dirty="0" smtClean="0"/>
              <a:t>behavior of application logic</a:t>
            </a:r>
          </a:p>
          <a:p>
            <a:pPr lvl="1"/>
            <a:r>
              <a:rPr lang="en-US" dirty="0" smtClean="0"/>
              <a:t>UI objects should only receive UI events, delegate application logic requests, and initialize UI elements</a:t>
            </a:r>
            <a:endParaRPr lang="en-US" sz="26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>
                <a:cs typeface="Times New Roman" charset="0"/>
              </a:rPr>
              <a:t> Introduction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transition from primarily a requirements focus to primarily a design and implementation focus will occur in each iteration.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Actual modeling that has been explored so far is realistically done in just a few days.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Other activities such as proof-of-concept programming, planning, setting up the environment could take weeks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89AF-DB8C-4043-BDAC-3DC4010FD696}" type="slidenum">
              <a:rPr lang="en-US"/>
              <a:pPr/>
              <a:t>20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219199"/>
          </a:xfrm>
        </p:spPr>
        <p:txBody>
          <a:bodyPr/>
          <a:lstStyle/>
          <a:p>
            <a:r>
              <a:rPr lang="en-US" dirty="0" smtClean="0"/>
              <a:t>Model-View Separation Advantages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</a:t>
            </a:r>
            <a:r>
              <a:rPr lang="en-US" sz="2800" dirty="0" smtClean="0"/>
              <a:t>upports </a:t>
            </a:r>
            <a:r>
              <a:rPr lang="en-US" sz="2800" dirty="0"/>
              <a:t>cohesive model definitions that </a:t>
            </a:r>
            <a:r>
              <a:rPr lang="en-US" sz="2800" dirty="0" smtClean="0"/>
              <a:t>focuses </a:t>
            </a:r>
            <a:r>
              <a:rPr lang="en-US" sz="2800" dirty="0"/>
              <a:t>on the domain process, rather than on </a:t>
            </a:r>
            <a:r>
              <a:rPr lang="en-US" sz="2800" dirty="0" smtClean="0"/>
              <a:t>interfaces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dirty="0" smtClean="0"/>
              <a:t>A</a:t>
            </a:r>
            <a:r>
              <a:rPr lang="en-US" sz="2800" dirty="0" smtClean="0"/>
              <a:t>llows </a:t>
            </a:r>
            <a:r>
              <a:rPr lang="en-US" sz="2800" dirty="0"/>
              <a:t>separate development of the model and user interface layers.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</a:t>
            </a:r>
            <a:r>
              <a:rPr lang="en-US" sz="2800" dirty="0" smtClean="0"/>
              <a:t>inimizes impact </a:t>
            </a:r>
            <a:r>
              <a:rPr lang="en-US" sz="2800" dirty="0"/>
              <a:t>of requirements changes in the interface upon the domain </a:t>
            </a:r>
            <a:r>
              <a:rPr lang="en-US" sz="2800" dirty="0" smtClean="0"/>
              <a:t>layer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dirty="0" smtClean="0"/>
              <a:t>A</a:t>
            </a:r>
            <a:r>
              <a:rPr lang="en-US" sz="2800" dirty="0" smtClean="0"/>
              <a:t>llow </a:t>
            </a:r>
            <a:r>
              <a:rPr lang="en-US" sz="2800" dirty="0"/>
              <a:t>new views to be easily connected to an existing domain layer, without affecting the domain </a:t>
            </a:r>
            <a:r>
              <a:rPr lang="en-US" sz="2800" dirty="0" smtClean="0"/>
              <a:t>layer</a:t>
            </a:r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E55ED-98AD-4DC9-8CF0-A68D9815A5FD}" type="slidenum">
              <a:rPr lang="en-US"/>
              <a:pPr/>
              <a:t>21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r>
              <a:rPr lang="en-US" dirty="0" smtClean="0"/>
              <a:t>Model-View Separation Advantages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lang="en-US" sz="2800" dirty="0" smtClean="0"/>
              <a:t>llow </a:t>
            </a:r>
            <a:r>
              <a:rPr lang="en-US" sz="2800" dirty="0"/>
              <a:t>multiple simultaneous views on the same model </a:t>
            </a:r>
            <a:r>
              <a:rPr lang="en-US" sz="2800" dirty="0" smtClean="0"/>
              <a:t>object</a:t>
            </a:r>
            <a:endParaRPr lang="en-US" sz="2800" dirty="0"/>
          </a:p>
          <a:p>
            <a:r>
              <a:rPr lang="en-US" dirty="0" smtClean="0"/>
              <a:t>A</a:t>
            </a:r>
            <a:r>
              <a:rPr lang="en-US" sz="2800" dirty="0" smtClean="0"/>
              <a:t>llow </a:t>
            </a:r>
            <a:r>
              <a:rPr lang="en-US" sz="2800" dirty="0"/>
              <a:t>execution of the model layer independent of the user interface layer</a:t>
            </a:r>
          </a:p>
          <a:p>
            <a:r>
              <a:rPr lang="en-US" dirty="0" smtClean="0"/>
              <a:t>A</a:t>
            </a:r>
            <a:r>
              <a:rPr lang="en-US" sz="2800" dirty="0" smtClean="0"/>
              <a:t>llow </a:t>
            </a:r>
            <a:r>
              <a:rPr lang="en-US" sz="2800" dirty="0"/>
              <a:t>easy porting of the model layer to another user interface </a:t>
            </a:r>
            <a:r>
              <a:rPr lang="en-US" sz="2800" dirty="0" smtClean="0"/>
              <a:t>framework</a:t>
            </a:r>
            <a:endParaRPr lang="en-US" sz="2800" dirty="0"/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>
                <a:cs typeface="Times New Roman" charset="0"/>
              </a:rPr>
              <a:t>  </a:t>
            </a:r>
            <a:r>
              <a:rPr lang="en-US" dirty="0" smtClean="0">
                <a:cs typeface="Times New Roman" charset="0"/>
              </a:rPr>
              <a:t>Objectives During Transition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 smtClean="0"/>
              <a:t>Motivate </a:t>
            </a:r>
            <a:r>
              <a:rPr lang="en-US" dirty="0"/>
              <a:t>the transition to design </a:t>
            </a:r>
            <a:r>
              <a:rPr lang="en-US" dirty="0" smtClean="0"/>
              <a:t>activities</a:t>
            </a:r>
          </a:p>
          <a:p>
            <a:r>
              <a:rPr lang="en-US" dirty="0" smtClean="0"/>
              <a:t>Shift emphasis to designing a solution for iteration as collaborating software objects</a:t>
            </a:r>
            <a:endParaRPr lang="en-US" dirty="0"/>
          </a:p>
          <a:p>
            <a:r>
              <a:rPr lang="en-US" dirty="0"/>
              <a:t>Contrast the importance of object design skill versus UML notation </a:t>
            </a:r>
            <a:r>
              <a:rPr lang="en-US" dirty="0" smtClean="0"/>
              <a:t>knowledge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>
                <a:cs typeface="Times New Roman" charset="0"/>
              </a:rPr>
              <a:t> On to Object Design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During object design, a logical solution based on the object-oriented paradigm is developed. 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I</a:t>
            </a:r>
            <a:r>
              <a:rPr lang="en-US" sz="2800" b="1" dirty="0" smtClean="0"/>
              <a:t>nteraction </a:t>
            </a:r>
            <a:r>
              <a:rPr lang="en-US" sz="2800" b="1" dirty="0"/>
              <a:t>diagrams </a:t>
            </a:r>
            <a:r>
              <a:rPr lang="en-US" sz="2800" dirty="0" smtClean="0"/>
              <a:t>illustrate </a:t>
            </a:r>
            <a:r>
              <a:rPr lang="en-US" sz="2800" dirty="0"/>
              <a:t>how objects collaborate to fulfill the requirements</a:t>
            </a:r>
            <a:r>
              <a:rPr lang="en-US" sz="2800" dirty="0" smtClean="0"/>
              <a:t>.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In practice, after or </a:t>
            </a:r>
            <a:r>
              <a:rPr lang="en-US" sz="2800" dirty="0"/>
              <a:t>in parallel </a:t>
            </a:r>
            <a:r>
              <a:rPr lang="en-US" sz="2800" dirty="0" smtClean="0"/>
              <a:t>with drawing </a:t>
            </a:r>
            <a:r>
              <a:rPr lang="en-US" sz="2800" dirty="0"/>
              <a:t>interaction diagrams</a:t>
            </a:r>
            <a:r>
              <a:rPr lang="en-US" sz="2800" dirty="0" smtClean="0"/>
              <a:t>, (design</a:t>
            </a:r>
            <a:r>
              <a:rPr lang="en-US" sz="2800" dirty="0"/>
              <a:t>) </a:t>
            </a:r>
            <a:r>
              <a:rPr lang="en-US" sz="2800" b="1" dirty="0"/>
              <a:t>class diagram</a:t>
            </a:r>
            <a:r>
              <a:rPr lang="en-US" sz="2800" dirty="0"/>
              <a:t> can </a:t>
            </a:r>
            <a:r>
              <a:rPr lang="en-US" sz="2800" dirty="0" smtClean="0"/>
              <a:t>be </a:t>
            </a:r>
            <a:r>
              <a:rPr lang="en-US" dirty="0" smtClean="0"/>
              <a:t>synergistically</a:t>
            </a:r>
            <a:r>
              <a:rPr lang="en-US" sz="2800" dirty="0" smtClean="0"/>
              <a:t> drawn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 smtClean="0"/>
              <a:t>Object </a:t>
            </a:r>
            <a:r>
              <a:rPr lang="en-US" dirty="0"/>
              <a:t>Design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UML </a:t>
            </a:r>
            <a:r>
              <a:rPr lang="en-US" dirty="0" smtClean="0"/>
              <a:t>Notation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08963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Drawing </a:t>
            </a:r>
            <a:r>
              <a:rPr lang="en-US" sz="2800" dirty="0"/>
              <a:t>UML interaction diagrams is the </a:t>
            </a:r>
            <a:r>
              <a:rPr lang="en-US" sz="2800" dirty="0" smtClean="0"/>
              <a:t>result of </a:t>
            </a:r>
            <a:r>
              <a:rPr lang="en-US" sz="2800" dirty="0"/>
              <a:t>making decisions about the object design.</a:t>
            </a:r>
          </a:p>
          <a:p>
            <a:pPr>
              <a:lnSpc>
                <a:spcPct val="90000"/>
              </a:lnSpc>
              <a:buSzPct val="130000"/>
              <a:buFont typeface="Wingdings" pitchFamily="2" charset="2"/>
              <a:buChar char="§"/>
            </a:pPr>
            <a:r>
              <a:rPr lang="en-US" sz="2800" dirty="0"/>
              <a:t>The</a:t>
            </a:r>
            <a:r>
              <a:rPr lang="en-US" sz="2800" i="1" dirty="0"/>
              <a:t> </a:t>
            </a:r>
            <a:r>
              <a:rPr lang="en-US" sz="2800" dirty="0"/>
              <a:t>object design skills are what really</a:t>
            </a:r>
            <a:r>
              <a:rPr lang="en-US" sz="2800" i="1" dirty="0"/>
              <a:t> </a:t>
            </a:r>
            <a:r>
              <a:rPr lang="en-US" sz="2800" dirty="0" smtClean="0"/>
              <a:t>matter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   Fundamental object design </a:t>
            </a:r>
            <a:r>
              <a:rPr lang="en-US" sz="2800" dirty="0" smtClean="0"/>
              <a:t>requires knowing:</a:t>
            </a:r>
            <a:endParaRPr lang="en-US" sz="2800" dirty="0"/>
          </a:p>
          <a:p>
            <a:pPr>
              <a:lnSpc>
                <a:spcPct val="90000"/>
              </a:lnSpc>
              <a:buSzPct val="130000"/>
              <a:buFont typeface="Wingdings" pitchFamily="2" charset="2"/>
              <a:buChar char="§"/>
            </a:pPr>
            <a:r>
              <a:rPr lang="en-US" sz="2800" dirty="0"/>
              <a:t>Principles of responsibility assignment</a:t>
            </a:r>
          </a:p>
          <a:p>
            <a:pPr>
              <a:lnSpc>
                <a:spcPct val="90000"/>
              </a:lnSpc>
              <a:buSzPct val="130000"/>
              <a:buFont typeface="Wingdings" pitchFamily="2" charset="2"/>
              <a:buChar char="§"/>
            </a:pPr>
            <a:r>
              <a:rPr lang="en-US" sz="2800" dirty="0"/>
              <a:t>Design patterns</a:t>
            </a:r>
          </a:p>
          <a:p>
            <a:pPr>
              <a:lnSpc>
                <a:spcPct val="90000"/>
              </a:lnSpc>
              <a:buSzPct val="130000"/>
              <a:buFont typeface="Wingdings" pitchFamily="2" charset="2"/>
              <a:buChar char="§"/>
            </a:pPr>
            <a:endParaRPr lang="en-US" sz="2800" i="1" dirty="0"/>
          </a:p>
          <a:p>
            <a:pPr>
              <a:lnSpc>
                <a:spcPct val="90000"/>
              </a:lnSpc>
            </a:pPr>
            <a:endParaRPr lang="en-US" sz="2800" i="1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3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125413" y="6361113"/>
            <a:ext cx="1905000" cy="457200"/>
          </a:xfrm>
          <a:prstGeom prst="rect">
            <a:avLst/>
          </a:prstGeom>
        </p:spPr>
        <p:txBody>
          <a:bodyPr/>
          <a:lstStyle/>
          <a:p>
            <a:fld id="{A5C9A9A3-D480-4539-A942-4B21A35C0D80}" type="slidenum">
              <a:rPr lang="en-US"/>
              <a:pPr/>
              <a:t>6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Logical Architecture and UML Package Diagrams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13</a:t>
            </a:r>
          </a:p>
          <a:p>
            <a:r>
              <a:rPr lang="en-US"/>
              <a:t>Applying UML and Patterns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F246-0791-4975-8B7F-4A8BDD0468B3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153400" cy="1143000"/>
          </a:xfrm>
        </p:spPr>
        <p:txBody>
          <a:bodyPr/>
          <a:lstStyle/>
          <a:p>
            <a:r>
              <a:rPr lang="en-US" dirty="0"/>
              <a:t>Architectural Dimension and </a:t>
            </a:r>
            <a:r>
              <a:rPr lang="en-US" dirty="0" smtClean="0"/>
              <a:t>Views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The common </a:t>
            </a:r>
            <a:r>
              <a:rPr lang="en-US" dirty="0" smtClean="0"/>
              <a:t>system description</a:t>
            </a:r>
            <a:r>
              <a:rPr lang="en-US" sz="2800" dirty="0" smtClean="0"/>
              <a:t>s </a:t>
            </a:r>
            <a:r>
              <a:rPr lang="en-US" sz="2800" dirty="0"/>
              <a:t>are:</a:t>
            </a:r>
          </a:p>
          <a:p>
            <a:r>
              <a:rPr lang="en-US" sz="2800" b="1" i="1" dirty="0" smtClean="0"/>
              <a:t>logical architecture</a:t>
            </a:r>
            <a:r>
              <a:rPr lang="en-US" dirty="0" smtClean="0"/>
              <a:t>--</a:t>
            </a:r>
            <a:r>
              <a:rPr lang="en-US" sz="2800" dirty="0" smtClean="0"/>
              <a:t>the system as a conceptual </a:t>
            </a:r>
            <a:r>
              <a:rPr lang="en-US" sz="2800" dirty="0"/>
              <a:t>organization in layers, packages, classes, interfaces and subsystems.</a:t>
            </a:r>
          </a:p>
          <a:p>
            <a:endParaRPr lang="en-US" sz="2800" b="1" i="1" dirty="0" smtClean="0"/>
          </a:p>
          <a:p>
            <a:r>
              <a:rPr lang="en-US" sz="2800" b="1" i="1" dirty="0" smtClean="0"/>
              <a:t>deployment architecture</a:t>
            </a:r>
            <a:r>
              <a:rPr lang="en-US" dirty="0" smtClean="0"/>
              <a:t>--</a:t>
            </a:r>
            <a:r>
              <a:rPr lang="en-US" sz="2800" dirty="0" smtClean="0"/>
              <a:t>the </a:t>
            </a:r>
            <a:r>
              <a:rPr lang="en-US" sz="2800" dirty="0"/>
              <a:t>system </a:t>
            </a:r>
            <a:r>
              <a:rPr lang="en-US" sz="2800" dirty="0" smtClean="0"/>
              <a:t>as an allocation </a:t>
            </a:r>
            <a:r>
              <a:rPr lang="en-US" sz="2800" dirty="0"/>
              <a:t>of </a:t>
            </a:r>
            <a:r>
              <a:rPr lang="en-US" sz="2800" dirty="0" smtClean="0"/>
              <a:t>processes </a:t>
            </a:r>
            <a:r>
              <a:rPr lang="en-US" sz="2800" dirty="0"/>
              <a:t>to processing unit and network </a:t>
            </a:r>
            <a:r>
              <a:rPr lang="en-US" sz="2800" dirty="0" smtClean="0"/>
              <a:t>configurations</a:t>
            </a:r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912F6-F9F3-40C6-A71C-EA9F7094D78E}" type="slidenum">
              <a:rPr lang="en-US"/>
              <a:pPr/>
              <a:t>8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01000" cy="4530725"/>
          </a:xfrm>
        </p:spPr>
        <p:txBody>
          <a:bodyPr/>
          <a:lstStyle/>
          <a:p>
            <a:r>
              <a:rPr lang="en-US" sz="2800" dirty="0"/>
              <a:t>“A </a:t>
            </a:r>
            <a:r>
              <a:rPr lang="en-US" sz="2800" dirty="0" smtClean="0"/>
              <a:t>coarse-grained grouping </a:t>
            </a:r>
            <a:r>
              <a:rPr lang="en-US" sz="2800" dirty="0"/>
              <a:t>of classes packages or subsystems that has cohesive responsibility for a major aspect of the system.”</a:t>
            </a:r>
          </a:p>
          <a:p>
            <a:r>
              <a:rPr lang="en-US" sz="2800" dirty="0"/>
              <a:t>Higher layers call upon </a:t>
            </a:r>
            <a:r>
              <a:rPr lang="en-US" sz="2800" dirty="0" smtClean="0"/>
              <a:t>services </a:t>
            </a:r>
            <a:r>
              <a:rPr lang="en-US" sz="2800" dirty="0"/>
              <a:t>of lower </a:t>
            </a:r>
            <a:r>
              <a:rPr lang="en-US" sz="2800" dirty="0" smtClean="0"/>
              <a:t>layers</a:t>
            </a:r>
          </a:p>
          <a:p>
            <a:r>
              <a:rPr lang="en-US" dirty="0" smtClean="0"/>
              <a:t>Typical layers in OO systems:</a:t>
            </a:r>
          </a:p>
          <a:p>
            <a:pPr lvl="1"/>
            <a:r>
              <a:rPr lang="en-US" sz="2600" i="1" dirty="0" smtClean="0"/>
              <a:t>User Interface</a:t>
            </a:r>
          </a:p>
          <a:p>
            <a:pPr lvl="1"/>
            <a:r>
              <a:rPr lang="en-US" i="1" dirty="0" smtClean="0"/>
              <a:t>Application Logic </a:t>
            </a:r>
            <a:r>
              <a:rPr lang="en-US" dirty="0" smtClean="0"/>
              <a:t>and </a:t>
            </a:r>
            <a:r>
              <a:rPr lang="en-US" i="1" dirty="0" smtClean="0"/>
              <a:t>Domain Objects</a:t>
            </a:r>
          </a:p>
          <a:p>
            <a:pPr lvl="1"/>
            <a:r>
              <a:rPr lang="en-US" sz="2600" i="1" dirty="0" smtClean="0"/>
              <a:t>Technical Services </a:t>
            </a:r>
            <a:r>
              <a:rPr lang="en-US" sz="2600" dirty="0" smtClean="0"/>
              <a:t>(e.g. database interface support or error logging objects) – typically independent and </a:t>
            </a:r>
            <a:r>
              <a:rPr lang="en-US" sz="2600" dirty="0" err="1" smtClean="0"/>
              <a:t>reuseable</a:t>
            </a:r>
            <a:r>
              <a:rPr lang="en-US" sz="2600" dirty="0" smtClean="0"/>
              <a:t> </a:t>
            </a:r>
            <a:endParaRPr lang="en-US" sz="2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7F96A-5502-4314-BC63-36644E16B630}" type="slidenum">
              <a:rPr lang="en-US"/>
              <a:pPr/>
              <a:t>9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Architectural Patterns and Pattern Categories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b="1" i="1" dirty="0"/>
              <a:t>Architectural patterns</a:t>
            </a:r>
            <a:r>
              <a:rPr lang="en-US" sz="2800" i="1" dirty="0"/>
              <a:t>:</a:t>
            </a:r>
            <a:r>
              <a:rPr lang="en-US" sz="2800" dirty="0"/>
              <a:t> Relates to large-scale design and typically applied during the early </a:t>
            </a:r>
            <a:r>
              <a:rPr lang="en-US" sz="2800" dirty="0" smtClean="0"/>
              <a:t>iterations</a:t>
            </a:r>
            <a:endParaRPr lang="en-US" sz="2800" dirty="0"/>
          </a:p>
          <a:p>
            <a:r>
              <a:rPr lang="en-US" sz="2800" b="1" i="1" dirty="0"/>
              <a:t>Design patterns</a:t>
            </a:r>
            <a:r>
              <a:rPr lang="en-US" sz="2800" i="1" dirty="0"/>
              <a:t>:</a:t>
            </a:r>
            <a:r>
              <a:rPr lang="en-US" sz="2800" dirty="0"/>
              <a:t> Relates to small and medium-scale design of objects and </a:t>
            </a:r>
            <a:r>
              <a:rPr lang="en-US" sz="2800" dirty="0" smtClean="0"/>
              <a:t>frameworks</a:t>
            </a:r>
            <a:endParaRPr lang="en-US" sz="2800" dirty="0"/>
          </a:p>
          <a:p>
            <a:r>
              <a:rPr lang="en-US" sz="2800" b="1" i="1" dirty="0"/>
              <a:t>Idioms</a:t>
            </a:r>
            <a:r>
              <a:rPr lang="en-US" sz="2800" i="1" dirty="0"/>
              <a:t>: </a:t>
            </a:r>
            <a:r>
              <a:rPr lang="en-US" sz="2800" dirty="0"/>
              <a:t>Relates to language or implementation-oriented low-level design solutions.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C:\Data\CIS604\Examples\Presentation Formats\ooprof.pot</Template>
  <TotalTime>680</TotalTime>
  <Words>827</Words>
  <Application>Microsoft Office PowerPoint</Application>
  <PresentationFormat>On-screen Show (4:3)</PresentationFormat>
  <Paragraphs>113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1_Layers</vt:lpstr>
      <vt:lpstr>Bitmap Image</vt:lpstr>
      <vt:lpstr>Image Document</vt:lpstr>
      <vt:lpstr>Requirements To  Design--Iteratively</vt:lpstr>
      <vt:lpstr> Introduction</vt:lpstr>
      <vt:lpstr>  Objectives During Transition </vt:lpstr>
      <vt:lpstr> On to Object Design</vt:lpstr>
      <vt:lpstr>Object Design vs UML Notation</vt:lpstr>
      <vt:lpstr>Logical Architecture and UML Package Diagrams</vt:lpstr>
      <vt:lpstr>Architectural Dimension and Views</vt:lpstr>
      <vt:lpstr>Layers</vt:lpstr>
      <vt:lpstr>Architectural Patterns and Pattern Categories</vt:lpstr>
      <vt:lpstr>Inter-Layer and Inter-Package Coupling</vt:lpstr>
      <vt:lpstr>Partial coupling between Packages</vt:lpstr>
      <vt:lpstr>Package Diagrams</vt:lpstr>
      <vt:lpstr>Package Diagram</vt:lpstr>
      <vt:lpstr>Designing Application Logic with Objects</vt:lpstr>
      <vt:lpstr>Domain Layer and Domain Model</vt:lpstr>
      <vt:lpstr>Information Systems Layers</vt:lpstr>
      <vt:lpstr>Example: </vt:lpstr>
      <vt:lpstr>Alternative Two-tier Design</vt:lpstr>
      <vt:lpstr>The Model-View Separation Principle</vt:lpstr>
      <vt:lpstr>Model-View Separation Advantages</vt:lpstr>
      <vt:lpstr>Model-View Separation Advantages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63</cp:revision>
  <dcterms:created xsi:type="dcterms:W3CDTF">2003-01-23T14:48:52Z</dcterms:created>
  <dcterms:modified xsi:type="dcterms:W3CDTF">2013-02-27T18:30:29Z</dcterms:modified>
</cp:coreProperties>
</file>