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2" r:id="rId4"/>
    <p:sldId id="263" r:id="rId5"/>
    <p:sldId id="264" r:id="rId6"/>
    <p:sldId id="265" r:id="rId7"/>
    <p:sldId id="267" r:id="rId8"/>
    <p:sldId id="268" r:id="rId9"/>
    <p:sldId id="270" r:id="rId10"/>
    <p:sldId id="287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89" r:id="rId19"/>
    <p:sldId id="288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125413" y="6361113"/>
            <a:ext cx="1905000" cy="457200"/>
          </a:xfrm>
          <a:prstGeom prst="rect">
            <a:avLst/>
          </a:prstGeom>
        </p:spPr>
        <p:txBody>
          <a:bodyPr/>
          <a:lstStyle/>
          <a:p>
            <a:fld id="{1960E038-167C-4F5F-AE7B-EE6C5F2A4069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On to Object Design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14</a:t>
            </a:r>
          </a:p>
          <a:p>
            <a:r>
              <a:rPr lang="en-US"/>
              <a:t>Applying UML and Patterns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FA02-3124-440D-8083-A93296797DEA}" type="slidenum">
              <a:rPr lang="en-US"/>
              <a:pPr/>
              <a:t>10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 smtClean="0"/>
              <a:t>Sequence </a:t>
            </a:r>
            <a:r>
              <a:rPr lang="en-US" dirty="0"/>
              <a:t>Diagrams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An Interaction Diagram is a generalization of two specialized UML diagram </a:t>
            </a:r>
            <a:r>
              <a:rPr lang="en-US" dirty="0" smtClean="0"/>
              <a:t>types: Sequence and Communication</a:t>
            </a:r>
            <a:endParaRPr lang="en-US" dirty="0"/>
          </a:p>
          <a:p>
            <a:r>
              <a:rPr lang="en-US" dirty="0" smtClean="0"/>
              <a:t>Sequence diagrams illustrate </a:t>
            </a:r>
            <a:r>
              <a:rPr lang="en-US" dirty="0"/>
              <a:t>object interactions arranged in time </a:t>
            </a:r>
            <a:r>
              <a:rPr lang="en-US" dirty="0" smtClean="0"/>
              <a:t>sequence</a:t>
            </a:r>
          </a:p>
          <a:p>
            <a:pPr lvl="1"/>
            <a:r>
              <a:rPr lang="en-US" dirty="0" smtClean="0">
                <a:cs typeface="Arial" charset="0"/>
              </a:rPr>
              <a:t>Emphasize the time ordering of messages</a:t>
            </a:r>
          </a:p>
          <a:p>
            <a:pPr lvl="1"/>
            <a:r>
              <a:rPr lang="en-US" dirty="0" smtClean="0">
                <a:cs typeface="Arial" charset="0"/>
              </a:rPr>
              <a:t>Object linkages are implied, but not explicitly shown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FA02-3124-440D-8083-A93296797DEA}" type="slidenum">
              <a:rPr lang="en-US"/>
              <a:pPr/>
              <a:t>11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Communication </a:t>
            </a:r>
            <a:r>
              <a:rPr lang="en-US" dirty="0" smtClean="0"/>
              <a:t>Diagrams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77200" cy="4530725"/>
          </a:xfrm>
        </p:spPr>
        <p:txBody>
          <a:bodyPr/>
          <a:lstStyle/>
          <a:p>
            <a:r>
              <a:rPr lang="en-US" dirty="0"/>
              <a:t>An Interaction Diagram is a generalization of two specialized UML diagram types</a:t>
            </a:r>
          </a:p>
          <a:p>
            <a:r>
              <a:rPr lang="en-US" dirty="0"/>
              <a:t>Communication </a:t>
            </a:r>
            <a:r>
              <a:rPr lang="en-US" dirty="0" smtClean="0"/>
              <a:t>diagrams illustrate </a:t>
            </a:r>
            <a:r>
              <a:rPr lang="en-US" dirty="0"/>
              <a:t>object interactions organized around the objects and their links to each other</a:t>
            </a:r>
          </a:p>
          <a:p>
            <a:pPr lvl="1"/>
            <a:r>
              <a:rPr lang="en-US" dirty="0" smtClean="0">
                <a:cs typeface="Arial" charset="0"/>
              </a:rPr>
              <a:t>Emphasize the structural organization of objects</a:t>
            </a:r>
          </a:p>
          <a:p>
            <a:pPr lvl="1"/>
            <a:r>
              <a:rPr lang="en-US" dirty="0" smtClean="0">
                <a:cs typeface="Arial" charset="0"/>
              </a:rPr>
              <a:t>Explicitly show object linkages</a:t>
            </a:r>
            <a:endParaRPr lang="en-US" dirty="0" smtClean="0"/>
          </a:p>
          <a:p>
            <a:r>
              <a:rPr lang="en-US" dirty="0" smtClean="0"/>
              <a:t>Communication and Sequence diagrams are semantically equivalent, however, they may not show the same information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92F-68AA-44FB-A762-133D11C4940D}" type="slidenum">
              <a:rPr lang="en-US"/>
              <a:pPr/>
              <a:t>12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Interaction Diagrams Are Valuable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Interaction Diagrams provide a thoughtful, cohesive, common starting point for </a:t>
            </a:r>
            <a:r>
              <a:rPr lang="en-US" dirty="0" smtClean="0"/>
              <a:t>programs</a:t>
            </a:r>
            <a:endParaRPr lang="en-US" dirty="0"/>
          </a:p>
          <a:p>
            <a:r>
              <a:rPr lang="en-US" dirty="0"/>
              <a:t>Patterns, principles, and idioms can be applied to improve the quality of the Interaction Diagrams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35B18-D6F3-4015-9A0A-A2D727A03453}" type="slidenum">
              <a:rPr lang="en-US"/>
              <a:pPr/>
              <a:t>13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162800" cy="1431925"/>
          </a:xfrm>
        </p:spPr>
        <p:txBody>
          <a:bodyPr/>
          <a:lstStyle/>
          <a:p>
            <a:r>
              <a:rPr lang="en-US" dirty="0"/>
              <a:t>Common Interaction Diagram Notation</a:t>
            </a:r>
          </a:p>
        </p:txBody>
      </p:sp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990600" y="1295400"/>
          <a:ext cx="7240588" cy="314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Visio" r:id="rId3" imgW="4035171" imgH="1867814" progId="Visio.Drawing.11">
                  <p:embed/>
                </p:oleObj>
              </mc:Choice>
              <mc:Fallback>
                <p:oleObj name="Visio" r:id="rId3" imgW="4035171" imgH="1867814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95400"/>
                        <a:ext cx="7240588" cy="314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E54C-419A-48E4-821D-7519CB32978F}" type="slidenum">
              <a:rPr lang="en-US"/>
              <a:pPr/>
              <a:t>14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534400" cy="1143000"/>
          </a:xfrm>
        </p:spPr>
        <p:txBody>
          <a:bodyPr/>
          <a:lstStyle/>
          <a:p>
            <a:r>
              <a:rPr lang="en-US" dirty="0" smtClean="0"/>
              <a:t>Drawing Communication </a:t>
            </a:r>
            <a:r>
              <a:rPr lang="en-US" dirty="0"/>
              <a:t>Diagrams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Objects are connected with numbered (sequenced) arrows along links to depict information flow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Arrows are drawn from the interaction source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object pointed to by the arrow is referred to as the target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Arrows are numbered to depict their usage order within the scenario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Arrows are labeled with the passed </a:t>
            </a:r>
            <a:r>
              <a:rPr lang="en-US" sz="2800" dirty="0" smtClean="0"/>
              <a:t>message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Chain of Messages </a:t>
            </a:r>
            <a:r>
              <a:rPr lang="en-US" smtClean="0"/>
              <a:t>to minimize coupling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C0FAD-E3EC-4441-9C3B-A4EABF389664}" type="slidenum">
              <a:rPr lang="en-US"/>
              <a:pPr/>
              <a:t>15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Example Communication Diagram</a:t>
            </a:r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1981200" y="1524001"/>
          <a:ext cx="4876800" cy="480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VISIO" r:id="rId3" imgW="2117160" imgH="2400840" progId="Visio.Drawing.11">
                  <p:embed/>
                </p:oleObj>
              </mc:Choice>
              <mc:Fallback>
                <p:oleObj name="VISIO" r:id="rId3" imgW="2117160" imgH="2400840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524001"/>
                        <a:ext cx="4876800" cy="4800599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ABD3A-6D86-4D52-917C-2F4A0D4F2410}" type="slidenum">
              <a:rPr lang="en-US"/>
              <a:pPr/>
              <a:t>16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Example Communication Diagram: </a:t>
            </a:r>
            <a:r>
              <a:rPr lang="en-US" dirty="0" err="1" smtClean="0"/>
              <a:t>makePayment</a:t>
            </a:r>
            <a:endParaRPr lang="en-US" dirty="0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990600" y="1754188"/>
          <a:ext cx="6705600" cy="487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VISIO" r:id="rId3" imgW="5710320" imgH="4347000" progId="Visio.Drawing.11">
                  <p:embed/>
                </p:oleObj>
              </mc:Choice>
              <mc:Fallback>
                <p:oleObj name="VISIO" r:id="rId3" imgW="5710320" imgH="4347000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54188"/>
                        <a:ext cx="6705600" cy="4875212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D24E-73D7-403A-9579-E8C5A9F79EC8}" type="slidenum">
              <a:rPr lang="en-US"/>
              <a:pPr/>
              <a:t>17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Basic Communication Diagram Notation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77200" cy="4530725"/>
          </a:xfrm>
        </p:spPr>
        <p:txBody>
          <a:bodyPr/>
          <a:lstStyle/>
          <a:p>
            <a:r>
              <a:rPr lang="en-US" b="1" i="1" dirty="0"/>
              <a:t>Link</a:t>
            </a:r>
            <a:r>
              <a:rPr lang="en-US" dirty="0"/>
              <a:t> - connection path between two objects (an instance of an association)</a:t>
            </a:r>
          </a:p>
          <a:p>
            <a:r>
              <a:rPr lang="en-US" b="1" i="1" dirty="0"/>
              <a:t>Message </a:t>
            </a:r>
            <a:r>
              <a:rPr lang="en-US" dirty="0"/>
              <a:t>- represented with a message expression on an arrowed line between objects</a:t>
            </a:r>
          </a:p>
          <a:p>
            <a:r>
              <a:rPr lang="en-US" b="1" i="1" dirty="0"/>
              <a:t>Sequence</a:t>
            </a:r>
            <a:r>
              <a:rPr lang="en-US" dirty="0"/>
              <a:t> </a:t>
            </a:r>
            <a:r>
              <a:rPr lang="en-US" b="1" i="1" dirty="0"/>
              <a:t>Number</a:t>
            </a:r>
            <a:r>
              <a:rPr lang="en-US" dirty="0"/>
              <a:t> - represents the order in which the flows are </a:t>
            </a:r>
            <a:r>
              <a:rPr lang="en-US" dirty="0" smtClean="0"/>
              <a:t>used</a:t>
            </a:r>
          </a:p>
          <a:p>
            <a:pPr lvl="1"/>
            <a:r>
              <a:rPr lang="en-US" dirty="0" smtClean="0"/>
              <a:t>The first message (from actor) is not numbered</a:t>
            </a:r>
          </a:p>
          <a:p>
            <a:pPr lvl="1"/>
            <a:r>
              <a:rPr lang="en-US" dirty="0" smtClean="0"/>
              <a:t>Messages from the object receiving the initial message are numbered 1, 2, etc.</a:t>
            </a:r>
          </a:p>
          <a:p>
            <a:pPr lvl="1"/>
            <a:r>
              <a:rPr lang="en-US" dirty="0" smtClean="0"/>
              <a:t>Messages from the object receiving message 1 are numbered 1.1, 1.2,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Diagram Sequence Numbering</a:t>
            </a:r>
            <a:endParaRPr lang="en-US" dirty="0"/>
          </a:p>
        </p:txBody>
      </p:sp>
      <p:pic>
        <p:nvPicPr>
          <p:cNvPr id="4" name="Picture 4" descr="C:\objbk\CH08\FIG8-5.JPG"/>
          <p:cNvPicPr>
            <a:picLocks noChangeAspect="1" noChangeArrowheads="1"/>
          </p:cNvPicPr>
          <p:nvPr/>
        </p:nvPicPr>
        <p:blipFill>
          <a:blip r:embed="rId2" cstate="print"/>
          <a:srcRect l="25517" t="13971" r="22882" b="5525"/>
          <a:stretch>
            <a:fillRect/>
          </a:stretch>
        </p:blipFill>
        <p:spPr bwMode="auto">
          <a:xfrm>
            <a:off x="685800" y="1524000"/>
            <a:ext cx="6400800" cy="4764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D24E-73D7-403A-9579-E8C5A9F79EC8}" type="slidenum">
              <a:rPr lang="en-US"/>
              <a:pPr/>
              <a:t>19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Basic Communication Diagram Notation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b="1" i="1" dirty="0" smtClean="0"/>
              <a:t>Conditional Message</a:t>
            </a:r>
          </a:p>
          <a:p>
            <a:pPr lvl="1"/>
            <a:r>
              <a:rPr lang="en-US" dirty="0" smtClean="0"/>
              <a:t>Seq. Number </a:t>
            </a:r>
            <a:r>
              <a:rPr lang="en-US" i="1" dirty="0" smtClean="0"/>
              <a:t>[ variable = value ]</a:t>
            </a:r>
            <a:r>
              <a:rPr lang="en-US" dirty="0" smtClean="0"/>
              <a:t> : message()</a:t>
            </a:r>
          </a:p>
          <a:p>
            <a:pPr lvl="1"/>
            <a:r>
              <a:rPr lang="en-US" dirty="0" smtClean="0"/>
              <a:t>Message is sent only if clause evaluates to </a:t>
            </a:r>
            <a:r>
              <a:rPr lang="en-US" i="1" dirty="0" smtClean="0"/>
              <a:t>true</a:t>
            </a:r>
            <a:endParaRPr lang="en-US" dirty="0" smtClean="0"/>
          </a:p>
          <a:p>
            <a:r>
              <a:rPr lang="en-US" b="1" i="1" dirty="0" smtClean="0"/>
              <a:t>Iteration</a:t>
            </a:r>
            <a:r>
              <a:rPr lang="en-US" dirty="0" smtClean="0"/>
              <a:t> (Looping)</a:t>
            </a:r>
          </a:p>
          <a:p>
            <a:pPr lvl="1"/>
            <a:r>
              <a:rPr lang="en-US" dirty="0" smtClean="0"/>
              <a:t>Seq. Number </a:t>
            </a:r>
            <a:r>
              <a:rPr lang="en-US" i="1" dirty="0" smtClean="0"/>
              <a:t>* [ </a:t>
            </a:r>
            <a:r>
              <a:rPr lang="en-US" i="1" dirty="0" err="1" smtClean="0"/>
              <a:t>i</a:t>
            </a:r>
            <a:r>
              <a:rPr lang="en-US" i="1" dirty="0" smtClean="0"/>
              <a:t> := 1..N ]</a:t>
            </a:r>
            <a:r>
              <a:rPr lang="en-US" dirty="0" smtClean="0"/>
              <a:t>:  message()</a:t>
            </a:r>
          </a:p>
          <a:p>
            <a:pPr lvl="1"/>
            <a:r>
              <a:rPr lang="en-US" dirty="0" smtClean="0"/>
              <a:t>“*” is required; [ ... ] clause is optional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A5886-3CDF-4A95-8052-79816D0A153E}" type="slidenum">
              <a:rPr lang="en-US"/>
              <a:pPr/>
              <a:t>2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Agile Modeling and UML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24800" cy="4530725"/>
          </a:xfrm>
        </p:spPr>
        <p:txBody>
          <a:bodyPr/>
          <a:lstStyle/>
          <a:p>
            <a:r>
              <a:rPr lang="en-US" dirty="0"/>
              <a:t>Two of the aims of Agile modeling:</a:t>
            </a:r>
          </a:p>
          <a:p>
            <a:pPr lvl="1"/>
            <a:r>
              <a:rPr lang="en-US" dirty="0"/>
              <a:t>Reduce drawing overhead</a:t>
            </a:r>
          </a:p>
          <a:p>
            <a:pPr lvl="1"/>
            <a:r>
              <a:rPr lang="en-US" dirty="0"/>
              <a:t>Model to understand and communicate</a:t>
            </a:r>
          </a:p>
          <a:p>
            <a:r>
              <a:rPr lang="en-US" dirty="0" smtClean="0"/>
              <a:t>In </a:t>
            </a:r>
            <a:r>
              <a:rPr lang="en-US" dirty="0"/>
              <a:t>a era of rapid change, documentation tends to have </a:t>
            </a:r>
            <a:r>
              <a:rPr lang="en-US" dirty="0" smtClean="0"/>
              <a:t>less value</a:t>
            </a:r>
            <a:endParaRPr lang="en-US" dirty="0"/>
          </a:p>
          <a:p>
            <a:pPr lvl="1"/>
            <a:r>
              <a:rPr lang="en-US" dirty="0" smtClean="0"/>
              <a:t>Therefore primary purpose of modeling is not to document</a:t>
            </a:r>
          </a:p>
          <a:p>
            <a:r>
              <a:rPr lang="en-US" dirty="0" smtClean="0"/>
              <a:t>Tools that read code and reverse engineer it to create diagrams like Rational Rose, Eclipse or Visual Studio.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15780-3337-4E99-8DDB-3CB958DD50BF}" type="slidenum">
              <a:rPr lang="en-US"/>
              <a:pPr/>
              <a:t>20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Sequence Diagrams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01000" cy="4530725"/>
          </a:xfrm>
        </p:spPr>
        <p:txBody>
          <a:bodyPr/>
          <a:lstStyle/>
          <a:p>
            <a:r>
              <a:rPr lang="en-US" sz="2800" dirty="0"/>
              <a:t>Correspond to one scenario within a Use Case</a:t>
            </a:r>
          </a:p>
          <a:p>
            <a:r>
              <a:rPr lang="en-US" sz="2800" dirty="0" smtClean="0"/>
              <a:t>Identifies </a:t>
            </a:r>
            <a:r>
              <a:rPr lang="en-US" sz="2800" dirty="0"/>
              <a:t>the objects involved with each scenario</a:t>
            </a:r>
          </a:p>
          <a:p>
            <a:r>
              <a:rPr lang="en-US" sz="2800" dirty="0" smtClean="0"/>
              <a:t>Identifies </a:t>
            </a:r>
            <a:r>
              <a:rPr lang="en-US" sz="2800" dirty="0"/>
              <a:t>the passed messages and actions that occur during a scenario</a:t>
            </a:r>
          </a:p>
          <a:p>
            <a:r>
              <a:rPr lang="en-US" sz="2800" dirty="0" smtClean="0"/>
              <a:t>Identifies </a:t>
            </a:r>
            <a:r>
              <a:rPr lang="en-US" sz="2800" dirty="0"/>
              <a:t>the required response of each action</a:t>
            </a:r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06779-53D3-4BC3-A4C0-B82DE90E73A6}" type="slidenum">
              <a:rPr lang="en-US"/>
              <a:pPr/>
              <a:t>21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Example Sequence Diagram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981200" y="1600200"/>
          <a:ext cx="4913313" cy="496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Visio" r:id="rId3" imgW="3037750" imgH="3069077" progId="Visio.Drawing.11">
                  <p:embed/>
                </p:oleObj>
              </mc:Choice>
              <mc:Fallback>
                <p:oleObj name="Visio" r:id="rId3" imgW="3037750" imgH="3069077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600200"/>
                        <a:ext cx="4913313" cy="4962525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2DC4-1F9E-4A47-812B-857578866E15}" type="slidenum">
              <a:rPr lang="en-US"/>
              <a:pPr/>
              <a:t>22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Example Sequence</a:t>
            </a:r>
            <a:br>
              <a:rPr lang="en-US" dirty="0"/>
            </a:br>
            <a:r>
              <a:rPr lang="en-US" dirty="0"/>
              <a:t>Diagram: </a:t>
            </a:r>
            <a:r>
              <a:rPr lang="en-US" dirty="0" err="1" smtClean="0"/>
              <a:t>makePayment</a:t>
            </a:r>
            <a:r>
              <a:rPr lang="en-US" dirty="0" smtClean="0"/>
              <a:t>()</a:t>
            </a:r>
            <a:endParaRPr lang="en-US" dirty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127000" y="1828800"/>
          <a:ext cx="9017000" cy="368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VISIO" r:id="rId3" imgW="7518240" imgH="3071880" progId="Visio.Drawing.11">
                  <p:embed/>
                </p:oleObj>
              </mc:Choice>
              <mc:Fallback>
                <p:oleObj name="VISIO" r:id="rId3" imgW="7518240" imgH="3071880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1828800"/>
                        <a:ext cx="9017000" cy="36830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1C7D7-F23E-43E8-AB4B-A2F85F3ED616}" type="slidenum">
              <a:rPr lang="en-US"/>
              <a:pPr/>
              <a:t>23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382000" cy="1143000"/>
          </a:xfrm>
        </p:spPr>
        <p:txBody>
          <a:bodyPr/>
          <a:lstStyle/>
          <a:p>
            <a:r>
              <a:rPr lang="en-US" dirty="0"/>
              <a:t>Basic Sequence Diagram Notation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b="1" i="1" dirty="0" smtClean="0"/>
              <a:t>Link</a:t>
            </a:r>
            <a:r>
              <a:rPr lang="en-US" dirty="0" smtClean="0"/>
              <a:t> </a:t>
            </a:r>
            <a:r>
              <a:rPr lang="en-US" dirty="0"/>
              <a:t>- Sequence Diagrams do not show links</a:t>
            </a:r>
          </a:p>
          <a:p>
            <a:r>
              <a:rPr lang="en-US" b="1" i="1" dirty="0"/>
              <a:t>Message</a:t>
            </a:r>
            <a:r>
              <a:rPr lang="en-US" dirty="0"/>
              <a:t> - represented with a message expression </a:t>
            </a:r>
            <a:r>
              <a:rPr lang="en-US" dirty="0" smtClean="0"/>
              <a:t>on </a:t>
            </a:r>
            <a:r>
              <a:rPr lang="en-US" dirty="0"/>
              <a:t>arrowed line between </a:t>
            </a:r>
            <a:r>
              <a:rPr lang="en-US" dirty="0" smtClean="0"/>
              <a:t>objects</a:t>
            </a:r>
          </a:p>
          <a:p>
            <a:r>
              <a:rPr lang="en-US" b="1" i="1" dirty="0" smtClean="0"/>
              <a:t>Object Lifeline </a:t>
            </a:r>
            <a:r>
              <a:rPr lang="en-US" dirty="0" smtClean="0"/>
              <a:t>- the vertical dashed line underneath an object</a:t>
            </a:r>
            <a:endParaRPr lang="en-US" sz="3600" dirty="0" smtClean="0"/>
          </a:p>
          <a:p>
            <a:pPr lvl="1"/>
            <a:r>
              <a:rPr lang="en-US" dirty="0" smtClean="0"/>
              <a:t>Objects do not have a lifeline until they are created</a:t>
            </a:r>
          </a:p>
          <a:p>
            <a:pPr lvl="1"/>
            <a:r>
              <a:rPr lang="en-US" dirty="0" smtClean="0"/>
              <a:t>The end of an object’s life is marked with an “X” at the end of the lifeline</a:t>
            </a:r>
          </a:p>
          <a:p>
            <a:pPr lvl="1"/>
            <a:r>
              <a:rPr lang="en-US" dirty="0" smtClean="0"/>
              <a:t>Passage of time is from top to bottom of diagram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64B1-CC25-4F61-8435-C1F33153F5A4}" type="slidenum">
              <a:rPr lang="en-US"/>
              <a:pPr/>
              <a:t>24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064500" cy="1166811"/>
          </a:xfrm>
        </p:spPr>
        <p:txBody>
          <a:bodyPr/>
          <a:lstStyle/>
          <a:p>
            <a:r>
              <a:rPr lang="en-US" dirty="0"/>
              <a:t>Basic Sequence Diagram </a:t>
            </a:r>
            <a:r>
              <a:rPr lang="en-US" dirty="0" smtClean="0"/>
              <a:t>Notation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 smtClean="0"/>
              <a:t>Activation</a:t>
            </a:r>
            <a:r>
              <a:rPr lang="en-US" dirty="0" smtClean="0"/>
              <a:t> - the period of time an object is handling a message (box along lifeline)</a:t>
            </a:r>
          </a:p>
          <a:p>
            <a:pPr lvl="1"/>
            <a:r>
              <a:rPr lang="en-US" dirty="0" smtClean="0"/>
              <a:t>Activation boxes can be overlaid to depict an object invoking another method on itself</a:t>
            </a:r>
            <a:endParaRPr lang="en-US" sz="3600" dirty="0" smtClean="0"/>
          </a:p>
          <a:p>
            <a:r>
              <a:rPr lang="en-US" sz="3000" b="1" i="1" dirty="0" smtClean="0"/>
              <a:t>Conditional </a:t>
            </a:r>
            <a:r>
              <a:rPr lang="en-US" sz="3000" b="1" i="1" dirty="0"/>
              <a:t>Message</a:t>
            </a:r>
            <a:endParaRPr lang="en-US" sz="3600" b="1" i="1" dirty="0"/>
          </a:p>
          <a:p>
            <a:pPr lvl="1"/>
            <a:r>
              <a:rPr lang="en-US" i="1" dirty="0"/>
              <a:t>[ variable = value ]</a:t>
            </a:r>
            <a:r>
              <a:rPr lang="en-US" dirty="0"/>
              <a:t>  message()</a:t>
            </a:r>
          </a:p>
          <a:p>
            <a:pPr lvl="1"/>
            <a:r>
              <a:rPr lang="en-US" dirty="0"/>
              <a:t>Message is sent </a:t>
            </a:r>
            <a:r>
              <a:rPr lang="en-US" dirty="0" smtClean="0"/>
              <a:t>if </a:t>
            </a:r>
            <a:r>
              <a:rPr lang="en-US" dirty="0"/>
              <a:t>clause evaluates to </a:t>
            </a:r>
            <a:r>
              <a:rPr lang="en-US" i="1" dirty="0"/>
              <a:t>true</a:t>
            </a:r>
            <a:endParaRPr lang="en-US" sz="3200" dirty="0"/>
          </a:p>
          <a:p>
            <a:r>
              <a:rPr lang="en-US" sz="3000" b="1" i="1" dirty="0"/>
              <a:t>Iteration (Looping)</a:t>
            </a:r>
            <a:endParaRPr lang="en-US" sz="3600" b="1" i="1" dirty="0"/>
          </a:p>
          <a:p>
            <a:pPr lvl="1"/>
            <a:r>
              <a:rPr lang="en-US" i="1" dirty="0"/>
              <a:t>* [ </a:t>
            </a:r>
            <a:r>
              <a:rPr lang="en-US" i="1" dirty="0" err="1"/>
              <a:t>i</a:t>
            </a:r>
            <a:r>
              <a:rPr lang="en-US" i="1" dirty="0"/>
              <a:t> := 1..N ]</a:t>
            </a:r>
            <a:r>
              <a:rPr lang="en-US" dirty="0"/>
              <a:t>:  message()</a:t>
            </a:r>
          </a:p>
          <a:p>
            <a:pPr lvl="1"/>
            <a:r>
              <a:rPr lang="en-US" dirty="0"/>
              <a:t>“*” is required; [ ... ] clause is optional</a:t>
            </a:r>
            <a:endParaRPr lang="en-US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CB0E-2DBE-42BC-B13F-A322020A8BD6}" type="slidenum">
              <a:rPr lang="en-US"/>
              <a:pPr/>
              <a:t>25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302500" cy="1166812"/>
          </a:xfrm>
        </p:spPr>
        <p:txBody>
          <a:bodyPr/>
          <a:lstStyle/>
          <a:p>
            <a:r>
              <a:rPr lang="en-US" dirty="0"/>
              <a:t>Interaction Diagram Strengths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Communication </a:t>
            </a:r>
            <a:r>
              <a:rPr lang="en-US" dirty="0"/>
              <a:t>Diagram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Space Economical - flexibility to add new objects in two dimensions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Better to illustrate complex branching, iteration, and concurrent behavior</a:t>
            </a:r>
          </a:p>
          <a:p>
            <a:pPr>
              <a:lnSpc>
                <a:spcPct val="90000"/>
              </a:lnSpc>
            </a:pPr>
            <a:r>
              <a:rPr lang="en-US" dirty="0"/>
              <a:t>Sequence Diagram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Clearly shows sequence or time ordering of messages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Simple notation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6DF0A-7984-4036-B7F4-9298CC36ABF3}" type="slidenum">
              <a:rPr lang="en-US"/>
              <a:pPr/>
              <a:t>26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302500" cy="1090612"/>
          </a:xfrm>
        </p:spPr>
        <p:txBody>
          <a:bodyPr/>
          <a:lstStyle/>
          <a:p>
            <a:r>
              <a:rPr lang="en-US" dirty="0"/>
              <a:t>Interaction Diagram Weaknesses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Communication Diagram</a:t>
            </a:r>
          </a:p>
          <a:p>
            <a:pPr lvl="1"/>
            <a:r>
              <a:rPr lang="en-US" dirty="0"/>
              <a:t>Difficult to see sequence of messages</a:t>
            </a:r>
          </a:p>
          <a:p>
            <a:pPr lvl="1"/>
            <a:r>
              <a:rPr lang="en-US" dirty="0"/>
              <a:t>More complex notation</a:t>
            </a:r>
          </a:p>
          <a:p>
            <a:r>
              <a:rPr lang="en-US" dirty="0"/>
              <a:t>Sequence Diagram</a:t>
            </a:r>
          </a:p>
          <a:p>
            <a:pPr lvl="1"/>
            <a:r>
              <a:rPr lang="en-US" dirty="0"/>
              <a:t>Forced to extend to the right when adding new objects; consumes horizontal space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708A1-2D1D-41FD-AFA4-E10ADFA507FB}" type="slidenum">
              <a:rPr lang="en-US"/>
              <a:pPr/>
              <a:t>27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Interaction </a:t>
            </a:r>
            <a:r>
              <a:rPr lang="en-US" dirty="0"/>
              <a:t>Diagrams usually deserve more </a:t>
            </a:r>
            <a:r>
              <a:rPr lang="en-US" dirty="0" smtClean="0"/>
              <a:t>attention than they receive.</a:t>
            </a:r>
            <a:endParaRPr lang="en-US" dirty="0"/>
          </a:p>
          <a:p>
            <a:r>
              <a:rPr lang="en-US" dirty="0"/>
              <a:t>There is no rule about which diagram to </a:t>
            </a:r>
            <a:r>
              <a:rPr lang="en-US" dirty="0" smtClean="0"/>
              <a:t>use.</a:t>
            </a:r>
          </a:p>
          <a:p>
            <a:r>
              <a:rPr lang="en-US" dirty="0" smtClean="0"/>
              <a:t>Both </a:t>
            </a:r>
            <a:r>
              <a:rPr lang="en-US" dirty="0"/>
              <a:t>are often used to emphasize the flexibility in choice and to reinforce the logic of the operation. Some tools can convert one to the other automatically.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71288-0FAC-41C6-BC80-6F746FA21036}" type="slidenum">
              <a:rPr lang="en-US"/>
              <a:pPr/>
              <a:t>3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Limit time spent drawing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 few hours or at most one day of diagramming should do most of the work for a three week iteration.</a:t>
            </a:r>
          </a:p>
          <a:p>
            <a:r>
              <a:rPr lang="en-US" dirty="0"/>
              <a:t>Occasional short sessions of modeling during the iteration can clarify any concepts that still need to be understood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UML is only an ancillary tool to object design.  The real skill is the design, not the diagramming.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82B6-6363-4D1E-BC51-95212B815458}" type="slidenum">
              <a:rPr lang="en-US"/>
              <a:pPr/>
              <a:t>4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Dynamic and Static Models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Dynamic models such as interaction diagrams (sequence or communication diagrams) help design logic, code behavior, and method bodies.</a:t>
            </a:r>
          </a:p>
          <a:p>
            <a:r>
              <a:rPr lang="en-US" dirty="0"/>
              <a:t>Static Models such as class diagrams help define packages, class names, attributes, and method signatures.</a:t>
            </a:r>
          </a:p>
          <a:p>
            <a:r>
              <a:rPr lang="en-US" dirty="0"/>
              <a:t>Switch back and forth during </a:t>
            </a:r>
            <a:r>
              <a:rPr lang="en-US" dirty="0" smtClean="0"/>
              <a:t>sessions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1E20-1589-4EF6-81EF-E0CA316A094A}" type="slidenum">
              <a:rPr lang="en-US"/>
              <a:pPr/>
              <a:t>5</a:t>
            </a:fld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Dynamic Models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Most of the challenging, interesting, and useful design work </a:t>
            </a:r>
            <a:r>
              <a:rPr lang="en-US" dirty="0" smtClean="0"/>
              <a:t>is dynamic </a:t>
            </a:r>
            <a:r>
              <a:rPr lang="en-US" dirty="0"/>
              <a:t>modeling.  </a:t>
            </a:r>
            <a:endParaRPr lang="en-US" dirty="0" smtClean="0"/>
          </a:p>
          <a:p>
            <a:r>
              <a:rPr lang="en-US" dirty="0" smtClean="0"/>
              <a:t>Dynamic UML models include sequence, communication, state machine and deployment diagrams</a:t>
            </a:r>
          </a:p>
          <a:p>
            <a:r>
              <a:rPr lang="en-US" dirty="0" smtClean="0"/>
              <a:t>Interaction </a:t>
            </a:r>
            <a:r>
              <a:rPr lang="en-US" dirty="0"/>
              <a:t>diagrams are </a:t>
            </a:r>
            <a:r>
              <a:rPr lang="en-US" dirty="0" smtClean="0"/>
              <a:t>where </a:t>
            </a:r>
            <a:r>
              <a:rPr lang="en-US" dirty="0"/>
              <a:t>we apply design patterns such as </a:t>
            </a:r>
            <a:r>
              <a:rPr lang="en-US" dirty="0" smtClean="0"/>
              <a:t>GRASP.</a:t>
            </a:r>
            <a:endParaRPr lang="en-US" dirty="0"/>
          </a:p>
          <a:p>
            <a:pPr lvl="1"/>
            <a:r>
              <a:rPr lang="en-US" dirty="0"/>
              <a:t>If the most important skill in object design is assigning behavior to objects, this is when it usually takes place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60BE5-4F7B-46DC-AD62-570B85D850FC}" type="slidenum">
              <a:rPr lang="en-US"/>
              <a:pPr/>
              <a:t>6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Static Models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Static </a:t>
            </a:r>
            <a:r>
              <a:rPr lang="en-US" dirty="0"/>
              <a:t>models, </a:t>
            </a:r>
            <a:r>
              <a:rPr lang="en-US" dirty="0" smtClean="0"/>
              <a:t>give </a:t>
            </a:r>
            <a:r>
              <a:rPr lang="en-US" dirty="0"/>
              <a:t>the overall structure to our software, and allow us to divide the work into manageable and maintainable </a:t>
            </a:r>
            <a:r>
              <a:rPr lang="en-US" dirty="0" smtClean="0"/>
              <a:t>chunks.</a:t>
            </a:r>
          </a:p>
          <a:p>
            <a:r>
              <a:rPr lang="en-US" dirty="0" smtClean="0"/>
              <a:t>Static </a:t>
            </a:r>
            <a:r>
              <a:rPr lang="en-US" dirty="0"/>
              <a:t>UML models include class, package, and deployment diagrams.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63D-76F7-4A37-AF8C-2F4DF84FC66D}" type="slidenum">
              <a:rPr lang="en-US"/>
              <a:pPr/>
              <a:t>7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CRC Cards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Alternative </a:t>
            </a:r>
            <a:r>
              <a:rPr lang="en-US" dirty="0"/>
              <a:t>to UML Object Design </a:t>
            </a:r>
            <a:r>
              <a:rPr lang="en-US" dirty="0" smtClean="0"/>
              <a:t>is </a:t>
            </a:r>
            <a:r>
              <a:rPr lang="en-US" i="1" dirty="0"/>
              <a:t>Class, Responsibility, </a:t>
            </a:r>
            <a:r>
              <a:rPr lang="en-US" i="1" dirty="0" smtClean="0"/>
              <a:t>Collaboration (CRC) </a:t>
            </a:r>
            <a:r>
              <a:rPr lang="en-US" dirty="0"/>
              <a:t>cards popularized by Kent Beck in </a:t>
            </a:r>
            <a:r>
              <a:rPr lang="en-US" dirty="0" err="1"/>
              <a:t>eXtreme</a:t>
            </a:r>
            <a:r>
              <a:rPr lang="en-US" dirty="0"/>
              <a:t> Programming.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Interaction Diagram Notation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15</a:t>
            </a:r>
          </a:p>
          <a:p>
            <a:r>
              <a:rPr lang="en-US" dirty="0"/>
              <a:t>Applying UML and Patterns</a:t>
            </a:r>
          </a:p>
          <a:p>
            <a:r>
              <a:rPr lang="en-US" dirty="0"/>
              <a:t>Craig </a:t>
            </a:r>
            <a:r>
              <a:rPr lang="en-US" dirty="0" err="1" smtClean="0"/>
              <a:t>Larman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365F9-AF09-4AF8-899B-B2A54B683314}" type="slidenum">
              <a:rPr lang="en-US"/>
              <a:pPr/>
              <a:t>9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Why do objects exist?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To perform an activity to help fulfill a system’s purpose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Interaction Diagrams are used to model system dynamics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change state?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interact (message passing)?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1047</Words>
  <Application>Microsoft Office PowerPoint</Application>
  <PresentationFormat>On-screen Show (4:3)</PresentationFormat>
  <Paragraphs>143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1_Layers</vt:lpstr>
      <vt:lpstr>Visio</vt:lpstr>
      <vt:lpstr>VISIO</vt:lpstr>
      <vt:lpstr>On to Object Design</vt:lpstr>
      <vt:lpstr>Agile Modeling and UML</vt:lpstr>
      <vt:lpstr>Limit time spent drawing</vt:lpstr>
      <vt:lpstr>Dynamic and Static Models</vt:lpstr>
      <vt:lpstr>Dynamic Models</vt:lpstr>
      <vt:lpstr>Static Models</vt:lpstr>
      <vt:lpstr>CRC Cards</vt:lpstr>
      <vt:lpstr>Interaction Diagram Notation</vt:lpstr>
      <vt:lpstr>Introduction</vt:lpstr>
      <vt:lpstr>Sequence Diagrams</vt:lpstr>
      <vt:lpstr>Communication Diagrams</vt:lpstr>
      <vt:lpstr>Interaction Diagrams Are Valuable</vt:lpstr>
      <vt:lpstr>Common Interaction Diagram Notation</vt:lpstr>
      <vt:lpstr>Drawing Communication Diagrams</vt:lpstr>
      <vt:lpstr>Example Communication Diagram</vt:lpstr>
      <vt:lpstr>Example Communication Diagram: makePayment</vt:lpstr>
      <vt:lpstr>Basic Communication Diagram Notation</vt:lpstr>
      <vt:lpstr>Communication Diagram Sequence Numbering</vt:lpstr>
      <vt:lpstr>Basic Communication Diagram Notation</vt:lpstr>
      <vt:lpstr>Sequence Diagrams</vt:lpstr>
      <vt:lpstr>Example Sequence Diagram</vt:lpstr>
      <vt:lpstr>Example Sequence Diagram: makePayment()</vt:lpstr>
      <vt:lpstr>Basic Sequence Diagram Notation</vt:lpstr>
      <vt:lpstr>Basic Sequence Diagram Notation</vt:lpstr>
      <vt:lpstr>Interaction Diagram Strengths</vt:lpstr>
      <vt:lpstr>Interaction Diagram Weaknesses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to Object Design</dc:title>
  <dc:creator>bsweeney</dc:creator>
  <cp:lastModifiedBy>789</cp:lastModifiedBy>
  <cp:revision>13</cp:revision>
  <dcterms:created xsi:type="dcterms:W3CDTF">2010-03-23T20:40:06Z</dcterms:created>
  <dcterms:modified xsi:type="dcterms:W3CDTF">2013-03-20T19:43:18Z</dcterms:modified>
</cp:coreProperties>
</file>