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337" r:id="rId2"/>
    <p:sldId id="338" r:id="rId3"/>
    <p:sldId id="345" r:id="rId4"/>
    <p:sldId id="346" r:id="rId5"/>
    <p:sldId id="347" r:id="rId6"/>
    <p:sldId id="350" r:id="rId7"/>
    <p:sldId id="351" r:id="rId8"/>
    <p:sldId id="352" r:id="rId9"/>
    <p:sldId id="353" r:id="rId10"/>
    <p:sldId id="355" r:id="rId11"/>
    <p:sldId id="356" r:id="rId12"/>
    <p:sldId id="357" r:id="rId13"/>
    <p:sldId id="358" r:id="rId14"/>
    <p:sldId id="359" r:id="rId15"/>
    <p:sldId id="360" r:id="rId16"/>
    <p:sldId id="363" r:id="rId17"/>
    <p:sldId id="364" r:id="rId18"/>
    <p:sldId id="365" r:id="rId19"/>
    <p:sldId id="366" r:id="rId20"/>
    <p:sldId id="368" r:id="rId21"/>
    <p:sldId id="371" r:id="rId22"/>
    <p:sldId id="374" r:id="rId23"/>
    <p:sldId id="375" r:id="rId24"/>
    <p:sldId id="376" r:id="rId25"/>
    <p:sldId id="377" r:id="rId26"/>
    <p:sldId id="379" r:id="rId27"/>
    <p:sldId id="380" r:id="rId28"/>
    <p:sldId id="381" r:id="rId29"/>
    <p:sldId id="389" r:id="rId30"/>
    <p:sldId id="388" r:id="rId31"/>
    <p:sldId id="385" r:id="rId32"/>
    <p:sldId id="386" r:id="rId33"/>
    <p:sldId id="39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CB5DF-9134-4156-9FA9-2CB2A7543A6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DA277-216A-49C5-9CAB-ECCD1E3D29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2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lecture has not gone over </a:t>
            </a:r>
            <a:r>
              <a:rPr lang="en-US" dirty="0" err="1" smtClean="0"/>
              <a:t>Larman’s</a:t>
            </a:r>
            <a:r>
              <a:rPr lang="en-US" dirty="0" smtClean="0"/>
              <a:t> examples in the text of using the GRASP patterns for the POS case study.</a:t>
            </a:r>
          </a:p>
          <a:p>
            <a:r>
              <a:rPr lang="en-US" dirty="0" smtClean="0"/>
              <a:t>You need to read that material and understand it thoroughly if you hope to become proficient in applying patterns.</a:t>
            </a:r>
          </a:p>
          <a:p>
            <a:r>
              <a:rPr lang="en-US" dirty="0" smtClean="0"/>
              <a:t>It will also take years of using the patterns to become expert with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DA277-216A-49C5-9CAB-ECCD1E3D297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fld id="{6D8156D4-C0F9-44F8-8DD9-1FE42C6E161D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125413" y="6361113"/>
            <a:ext cx="1905000" cy="457200"/>
          </a:xfrm>
          <a:prstGeom prst="rect">
            <a:avLst/>
          </a:prstGeom>
        </p:spPr>
        <p:txBody>
          <a:bodyPr/>
          <a:lstStyle/>
          <a:p>
            <a:fld id="{CC23DEB0-EA86-4172-BA4C-E92A901CAF8E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GRASP: Designing Objects with Responsibilities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17</a:t>
            </a:r>
          </a:p>
          <a:p>
            <a:r>
              <a:rPr lang="en-US"/>
              <a:t>Applying UML and Patterns</a:t>
            </a:r>
          </a:p>
          <a:p>
            <a:r>
              <a:rPr lang="en-US"/>
              <a:t>Craig Larman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E277-8D03-44FA-B5E4-C555B3DE8A7B}" type="slidenum">
              <a:rPr lang="en-US"/>
              <a:pPr/>
              <a:t>10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4191000" cy="701675"/>
          </a:xfrm>
        </p:spPr>
        <p:txBody>
          <a:bodyPr/>
          <a:lstStyle/>
          <a:p>
            <a:r>
              <a:rPr lang="en-US" sz="4000" b="1" dirty="0"/>
              <a:t>GRASP</a:t>
            </a:r>
            <a:endParaRPr lang="en-US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3962400"/>
          </a:xfrm>
        </p:spPr>
        <p:txBody>
          <a:bodyPr/>
          <a:lstStyle/>
          <a:p>
            <a:r>
              <a:rPr lang="en-US" dirty="0" smtClean="0"/>
              <a:t>N</a:t>
            </a:r>
            <a:r>
              <a:rPr lang="en-US" sz="2800" dirty="0" smtClean="0"/>
              <a:t>ame chosen </a:t>
            </a:r>
            <a:r>
              <a:rPr lang="en-US" sz="2800" dirty="0"/>
              <a:t>to suggest </a:t>
            </a:r>
            <a:r>
              <a:rPr lang="en-US" sz="2800" dirty="0" smtClean="0"/>
              <a:t>importance </a:t>
            </a:r>
            <a:r>
              <a:rPr lang="en-US" sz="2800" dirty="0"/>
              <a:t>of grasping </a:t>
            </a:r>
            <a:r>
              <a:rPr lang="en-US" sz="2800" dirty="0" smtClean="0"/>
              <a:t>principles </a:t>
            </a:r>
            <a:r>
              <a:rPr lang="en-US" sz="2800" dirty="0"/>
              <a:t>to successfully design object-oriented </a:t>
            </a:r>
            <a:r>
              <a:rPr lang="en-US" sz="2800" dirty="0" smtClean="0"/>
              <a:t>software</a:t>
            </a:r>
            <a:endParaRPr lang="en-US" sz="2800" dirty="0"/>
          </a:p>
          <a:p>
            <a:r>
              <a:rPr lang="en-US" sz="2800" dirty="0"/>
              <a:t>It is an acronym for </a:t>
            </a:r>
            <a:r>
              <a:rPr lang="en-US" sz="2800" b="1" dirty="0"/>
              <a:t>G</a:t>
            </a:r>
            <a:r>
              <a:rPr lang="en-US" sz="2800" dirty="0"/>
              <a:t>eneral </a:t>
            </a:r>
            <a:r>
              <a:rPr lang="en-US" sz="2800" b="1" dirty="0"/>
              <a:t>R</a:t>
            </a:r>
            <a:r>
              <a:rPr lang="en-US" sz="2800" dirty="0"/>
              <a:t>esponsibility </a:t>
            </a:r>
            <a:r>
              <a:rPr lang="en-US" sz="2800" b="1" dirty="0"/>
              <a:t>A</a:t>
            </a:r>
            <a:r>
              <a:rPr lang="en-US" sz="2800" dirty="0"/>
              <a:t>ssignment </a:t>
            </a:r>
            <a:r>
              <a:rPr lang="en-US" sz="2800" b="1" dirty="0"/>
              <a:t>S</a:t>
            </a:r>
            <a:r>
              <a:rPr lang="en-US" sz="2800" dirty="0"/>
              <a:t>oftware </a:t>
            </a:r>
            <a:r>
              <a:rPr lang="en-US" sz="2800" b="1" dirty="0" smtClean="0"/>
              <a:t>P</a:t>
            </a:r>
            <a:r>
              <a:rPr lang="en-US" sz="2800" dirty="0" smtClean="0"/>
              <a:t>atterns</a:t>
            </a:r>
            <a:endParaRPr lang="en-US" sz="2800" dirty="0"/>
          </a:p>
          <a:p>
            <a:r>
              <a:rPr lang="en-US" dirty="0" smtClean="0"/>
              <a:t>D</a:t>
            </a:r>
            <a:r>
              <a:rPr lang="en-US" sz="2800" dirty="0" smtClean="0"/>
              <a:t>escribes </a:t>
            </a:r>
            <a:r>
              <a:rPr lang="en-US" sz="2800" dirty="0"/>
              <a:t>fundamental principles of object design and responsibility assignment, expressed as </a:t>
            </a:r>
            <a:r>
              <a:rPr lang="en-US" sz="2800" dirty="0" smtClean="0"/>
              <a:t>patterns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C48AC-4E3D-48A8-9A99-5A27559422A1}" type="slidenum">
              <a:rPr lang="en-US"/>
              <a:pPr/>
              <a:t>11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6477000" cy="762000"/>
          </a:xfrm>
        </p:spPr>
        <p:txBody>
          <a:bodyPr/>
          <a:lstStyle/>
          <a:p>
            <a:r>
              <a:rPr lang="en-US" dirty="0"/>
              <a:t>Five GRASP </a:t>
            </a:r>
            <a:r>
              <a:rPr lang="en-US" dirty="0" smtClean="0"/>
              <a:t>Patterns </a:t>
            </a:r>
            <a:r>
              <a:rPr lang="en-US" dirty="0"/>
              <a:t>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</p:spPr>
        <p:txBody>
          <a:bodyPr/>
          <a:lstStyle/>
          <a:p>
            <a:r>
              <a:rPr lang="en-US" dirty="0"/>
              <a:t>Information Expert</a:t>
            </a:r>
          </a:p>
          <a:p>
            <a:r>
              <a:rPr lang="en-US" dirty="0"/>
              <a:t>Creator</a:t>
            </a:r>
          </a:p>
          <a:p>
            <a:r>
              <a:rPr lang="en-US" dirty="0"/>
              <a:t>High Cohesion</a:t>
            </a:r>
          </a:p>
          <a:p>
            <a:r>
              <a:rPr lang="en-US" dirty="0"/>
              <a:t>Low Coupling</a:t>
            </a:r>
          </a:p>
          <a:p>
            <a:r>
              <a:rPr lang="en-US" dirty="0"/>
              <a:t>Controller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67F9-2F55-4372-9EF4-34EE1B83A1BE}" type="slidenum">
              <a:rPr lang="en-US"/>
              <a:pPr/>
              <a:t>12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/>
              <a:t>UML Class diagram notation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Three sections:</a:t>
            </a:r>
          </a:p>
        </p:txBody>
      </p:sp>
      <p:graphicFrame>
        <p:nvGraphicFramePr>
          <p:cNvPr id="18446" name="Group 14"/>
          <p:cNvGraphicFramePr>
            <a:graphicFrameLocks noGrp="1"/>
          </p:cNvGraphicFramePr>
          <p:nvPr/>
        </p:nvGraphicFramePr>
        <p:xfrm>
          <a:off x="1066800" y="2971800"/>
          <a:ext cx="2286000" cy="1905000"/>
        </p:xfrm>
        <a:graphic>
          <a:graphicData uri="http://schemas.openxmlformats.org/drawingml/2006/table">
            <a:tbl>
              <a:tblPr/>
              <a:tblGrid>
                <a:gridCol w="2286000"/>
              </a:tblGrid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attributes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methods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461" name="Group 29"/>
          <p:cNvGraphicFramePr>
            <a:graphicFrameLocks noGrp="1"/>
          </p:cNvGraphicFramePr>
          <p:nvPr/>
        </p:nvGraphicFramePr>
        <p:xfrm>
          <a:off x="4572000" y="3352800"/>
          <a:ext cx="2362200" cy="579120"/>
        </p:xfrm>
        <a:graphic>
          <a:graphicData uri="http://schemas.openxmlformats.org/drawingml/2006/table">
            <a:tbl>
              <a:tblPr/>
              <a:tblGrid>
                <a:gridCol w="2362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FF33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Third section is for methods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2" name="Line 30"/>
          <p:cNvSpPr>
            <a:spLocks noChangeShapeType="1"/>
          </p:cNvSpPr>
          <p:nvPr/>
        </p:nvSpPr>
        <p:spPr bwMode="auto">
          <a:xfrm flipV="1">
            <a:off x="3429000" y="38862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B4912-6E5B-4736-A9C1-9059AB21C303}" type="slidenum">
              <a:rPr lang="en-US"/>
              <a:pPr/>
              <a:t>13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620000" cy="1066799"/>
          </a:xfrm>
        </p:spPr>
        <p:txBody>
          <a:bodyPr/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Creator Pattern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91000"/>
          </a:xfrm>
        </p:spPr>
        <p:txBody>
          <a:bodyPr/>
          <a:lstStyle/>
          <a:p>
            <a:r>
              <a:rPr lang="en-US" sz="2800" dirty="0"/>
              <a:t>Problem: Who should be responsible for creating a new instance of some class ?</a:t>
            </a:r>
          </a:p>
          <a:p>
            <a:r>
              <a:rPr lang="en-US" dirty="0" smtClean="0"/>
              <a:t>Object c</a:t>
            </a:r>
            <a:r>
              <a:rPr lang="en-US" sz="2800" dirty="0" smtClean="0"/>
              <a:t>reation is </a:t>
            </a:r>
            <a:r>
              <a:rPr lang="en-US" sz="2800" dirty="0"/>
              <a:t>one of the most common activities in an object-oriented system. </a:t>
            </a:r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/>
              <a:t>is useful to have a general principle for assignment of creation </a:t>
            </a:r>
            <a:r>
              <a:rPr lang="en-US" sz="2800" dirty="0" smtClean="0"/>
              <a:t>responsibilities.</a:t>
            </a:r>
          </a:p>
          <a:p>
            <a:r>
              <a:rPr lang="en-US" sz="2800" dirty="0" smtClean="0"/>
              <a:t>Supports </a:t>
            </a:r>
            <a:r>
              <a:rPr lang="en-US" sz="2800" dirty="0"/>
              <a:t>low </a:t>
            </a:r>
            <a:r>
              <a:rPr lang="en-US" sz="2800" dirty="0" smtClean="0"/>
              <a:t>coupling, </a:t>
            </a:r>
            <a:r>
              <a:rPr lang="en-US" sz="2800" dirty="0"/>
              <a:t>increased clarity, encapsulation, and reusability.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EC2F1-D3BE-44B6-96BF-F9E78AC7BB92}" type="slidenum">
              <a:rPr lang="en-US"/>
              <a:pPr/>
              <a:t>14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Solution to Creator Problem</a:t>
            </a:r>
            <a:endParaRPr lang="en-US" sz="40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Assign class B the responsibility to create an instance of class A if one or more of the following is true 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aggregates A objects 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contains A objects.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records instances of A objects.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closely uses A objects.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has the initializing data that will be passed to A when it is created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 is a creator of A objects.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A31-99E0-464D-9994-B66AAB00EDDF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01675"/>
          </a:xfrm>
        </p:spPr>
        <p:txBody>
          <a:bodyPr/>
          <a:lstStyle/>
          <a:p>
            <a:r>
              <a:rPr lang="en-US" sz="4000" dirty="0" smtClean="0"/>
              <a:t>Creator Discussion</a:t>
            </a:r>
            <a:endParaRPr lang="en-US" sz="40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153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Creator guides assigning responsibilities related to creation of objects, a very common task. 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Intent is </a:t>
            </a:r>
            <a:r>
              <a:rPr lang="en-US" sz="2800" dirty="0"/>
              <a:t>to find a creator that needs to be connected to the created object in any event.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Aggregator aggregates Part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Container contains Content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Recorder records.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Sometimes a creator is found by looking for the class that has the initializing data that will be passed in during creation.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0A4F8-2957-4B77-ACF4-67DA074751CD}" type="slidenum">
              <a:rPr lang="en-US"/>
              <a:pPr/>
              <a:t>16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/>
              <a:t>Information </a:t>
            </a:r>
            <a:r>
              <a:rPr lang="en-US" sz="4000" dirty="0" smtClean="0"/>
              <a:t>Expert Pattern</a:t>
            </a:r>
            <a:endParaRPr lang="en-US" sz="40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4038600"/>
          </a:xfrm>
        </p:spPr>
        <p:txBody>
          <a:bodyPr/>
          <a:lstStyle/>
          <a:p>
            <a:r>
              <a:rPr lang="en-US" sz="2800" dirty="0" smtClean="0"/>
              <a:t>Problem: </a:t>
            </a:r>
            <a:r>
              <a:rPr lang="en-US" sz="2800" dirty="0"/>
              <a:t>What is a general principle of assigning responsibilities to objects?</a:t>
            </a:r>
          </a:p>
          <a:p>
            <a:r>
              <a:rPr lang="en-US" sz="2800" dirty="0"/>
              <a:t>Solution:  Assign a responsibility to the information expert – a class that has the information necessary to fulfill the </a:t>
            </a:r>
            <a:r>
              <a:rPr lang="en-US" sz="2800" dirty="0" smtClean="0"/>
              <a:t>responsibility</a:t>
            </a:r>
          </a:p>
          <a:p>
            <a:r>
              <a:rPr lang="en-US" dirty="0" smtClean="0"/>
              <a:t>Also known as Expert pattern</a:t>
            </a:r>
            <a:r>
              <a:rPr lang="en-US" sz="2800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2F854-F568-46C2-8B8A-AF4DF3048281}" type="slidenum">
              <a:rPr lang="en-US"/>
              <a:pPr/>
              <a:t>17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Information Expert Discussion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82000" cy="4876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dirty="0" smtClean="0"/>
              <a:t>A</a:t>
            </a:r>
            <a:r>
              <a:rPr lang="en-US" sz="2800" dirty="0" smtClean="0"/>
              <a:t> </a:t>
            </a:r>
            <a:r>
              <a:rPr lang="en-US" sz="2800" dirty="0"/>
              <a:t>basic guiding principle used continuously in object design.</a:t>
            </a:r>
          </a:p>
          <a:p>
            <a:pPr>
              <a:spcBef>
                <a:spcPct val="10000"/>
              </a:spcBef>
            </a:pPr>
            <a:r>
              <a:rPr lang="en-US" dirty="0" smtClean="0"/>
              <a:t>O</a:t>
            </a:r>
            <a:r>
              <a:rPr lang="en-US" sz="2800" dirty="0" smtClean="0"/>
              <a:t>bjects </a:t>
            </a:r>
            <a:r>
              <a:rPr lang="en-US" sz="2800" dirty="0"/>
              <a:t>do things related to information they </a:t>
            </a:r>
            <a:r>
              <a:rPr lang="en-US" sz="2800" dirty="0" smtClean="0"/>
              <a:t>have</a:t>
            </a:r>
          </a:p>
          <a:p>
            <a:pPr>
              <a:spcBef>
                <a:spcPct val="10000"/>
              </a:spcBef>
            </a:pPr>
            <a:r>
              <a:rPr lang="en-US" dirty="0" smtClean="0"/>
              <a:t>O</a:t>
            </a:r>
            <a:r>
              <a:rPr lang="en-US" sz="2800" dirty="0" smtClean="0"/>
              <a:t>ften </a:t>
            </a:r>
            <a:r>
              <a:rPr lang="en-US" sz="2800" dirty="0"/>
              <a:t>requires information </a:t>
            </a:r>
            <a:r>
              <a:rPr lang="en-US" sz="2800" dirty="0" smtClean="0"/>
              <a:t>spread </a:t>
            </a:r>
            <a:r>
              <a:rPr lang="en-US" sz="2800" dirty="0"/>
              <a:t>across different classes of </a:t>
            </a:r>
            <a:r>
              <a:rPr lang="en-US" sz="2800" dirty="0" smtClean="0"/>
              <a:t>objects</a:t>
            </a:r>
            <a:endParaRPr lang="en-US" sz="2800" dirty="0"/>
          </a:p>
          <a:p>
            <a:pPr lvl="1">
              <a:spcBef>
                <a:spcPct val="10000"/>
              </a:spcBef>
            </a:pPr>
            <a:r>
              <a:rPr lang="en-US" dirty="0" smtClean="0"/>
              <a:t>Objects</a:t>
            </a:r>
            <a:r>
              <a:rPr lang="en-US" sz="2600" dirty="0" smtClean="0"/>
              <a:t> </a:t>
            </a:r>
            <a:r>
              <a:rPr lang="en-US" sz="2600" dirty="0"/>
              <a:t>will need to interact via messages to share the </a:t>
            </a:r>
            <a:r>
              <a:rPr lang="en-US" sz="2600" dirty="0" smtClean="0"/>
              <a:t>work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485C5-22E8-40C2-A73C-0F644FE18D49}" type="slidenum">
              <a:rPr lang="en-US"/>
              <a:pPr/>
              <a:t>18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Contraindications Using Expert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Solution </a:t>
            </a:r>
            <a:r>
              <a:rPr lang="en-US" dirty="0"/>
              <a:t>suggested by expert </a:t>
            </a:r>
            <a:r>
              <a:rPr lang="en-US" dirty="0" smtClean="0"/>
              <a:t>may be </a:t>
            </a:r>
            <a:r>
              <a:rPr lang="en-US" dirty="0"/>
              <a:t>undesirable, </a:t>
            </a:r>
            <a:endParaRPr lang="en-US" dirty="0" smtClean="0"/>
          </a:p>
          <a:p>
            <a:pPr lvl="1"/>
            <a:r>
              <a:rPr lang="en-US" dirty="0" smtClean="0"/>
              <a:t>Usually </a:t>
            </a:r>
            <a:r>
              <a:rPr lang="en-US" dirty="0"/>
              <a:t>because of problems in coupling and cohesion.</a:t>
            </a:r>
          </a:p>
          <a:p>
            <a:r>
              <a:rPr lang="en-US" dirty="0"/>
              <a:t>Keep the application logic in one place, database in </a:t>
            </a:r>
            <a:r>
              <a:rPr lang="en-US" dirty="0" smtClean="0"/>
              <a:t>another</a:t>
            </a:r>
          </a:p>
          <a:p>
            <a:pPr lvl="1"/>
            <a:r>
              <a:rPr lang="en-US" dirty="0" smtClean="0"/>
              <a:t>Rather </a:t>
            </a:r>
            <a:r>
              <a:rPr lang="en-US" dirty="0"/>
              <a:t>than intermingling different system concerns in the same component.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E5C59-103A-438C-90B2-8DDE5B4BFD27}" type="slidenum">
              <a:rPr lang="en-US"/>
              <a:pPr/>
              <a:t>19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058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Information encapsulation is </a:t>
            </a:r>
            <a:r>
              <a:rPr lang="en-US" sz="2800" dirty="0" smtClean="0"/>
              <a:t>maintained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</a:t>
            </a:r>
            <a:r>
              <a:rPr lang="en-US" sz="2600" dirty="0" smtClean="0"/>
              <a:t>bjects </a:t>
            </a:r>
            <a:r>
              <a:rPr lang="en-US" sz="2600" dirty="0"/>
              <a:t>use their own information to fulfill tasks</a:t>
            </a:r>
            <a:r>
              <a:rPr lang="en-US" sz="26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Supports </a:t>
            </a:r>
            <a:r>
              <a:rPr lang="en-US" sz="2600" dirty="0"/>
              <a:t>low </a:t>
            </a:r>
            <a:r>
              <a:rPr lang="en-US" sz="2600" dirty="0" smtClean="0"/>
              <a:t>coupling</a:t>
            </a:r>
            <a:r>
              <a:rPr 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600" dirty="0" smtClean="0"/>
              <a:t>More robust, </a:t>
            </a:r>
            <a:r>
              <a:rPr lang="en-US" sz="2600" dirty="0"/>
              <a:t>maintainable </a:t>
            </a:r>
            <a:r>
              <a:rPr lang="en-US" sz="2600" dirty="0" smtClean="0"/>
              <a:t>systems</a:t>
            </a:r>
            <a:endParaRPr lang="en-US" sz="2600" dirty="0"/>
          </a:p>
          <a:p>
            <a:pPr>
              <a:lnSpc>
                <a:spcPct val="90000"/>
              </a:lnSpc>
            </a:pPr>
            <a:r>
              <a:rPr lang="en-US" sz="2800" dirty="0"/>
              <a:t>Behavior </a:t>
            </a:r>
            <a:r>
              <a:rPr lang="en-US" sz="2800" dirty="0" smtClean="0"/>
              <a:t>distributed </a:t>
            </a:r>
            <a:r>
              <a:rPr lang="en-US" sz="2800" dirty="0"/>
              <a:t>across </a:t>
            </a:r>
            <a:r>
              <a:rPr lang="en-US" sz="2800" dirty="0" smtClean="0"/>
              <a:t>classes having the </a:t>
            </a:r>
            <a:r>
              <a:rPr lang="en-US" sz="2800" dirty="0"/>
              <a:t>required </a:t>
            </a:r>
            <a:r>
              <a:rPr lang="en-US" sz="2800" dirty="0" smtClean="0"/>
              <a:t>information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</a:t>
            </a:r>
            <a:r>
              <a:rPr lang="en-US" sz="2600" dirty="0" smtClean="0"/>
              <a:t>ore </a:t>
            </a:r>
            <a:r>
              <a:rPr lang="en-US" sz="2600" dirty="0"/>
              <a:t>cohesive “lightweight” class definitions </a:t>
            </a:r>
            <a:endParaRPr lang="en-US" sz="26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E</a:t>
            </a:r>
            <a:r>
              <a:rPr lang="en-US" sz="2600" dirty="0" smtClean="0"/>
              <a:t>asier </a:t>
            </a:r>
            <a:r>
              <a:rPr lang="en-US" sz="2600" dirty="0"/>
              <a:t>to understand and maintain.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High cohesion is usually supported.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/>
              <a:t>Benefits of Using Expert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345DD-1F46-413B-85A1-4DE64122E21F}" type="slidenum">
              <a:rPr lang="en-US"/>
              <a:pPr/>
              <a:t>2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311275"/>
          </a:xfrm>
        </p:spPr>
        <p:txBody>
          <a:bodyPr/>
          <a:lstStyle/>
          <a:p>
            <a:r>
              <a:rPr lang="en-US" sz="4000" dirty="0"/>
              <a:t>GRASP : Designing Objects With Responsibilities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Learning </a:t>
            </a:r>
            <a:r>
              <a:rPr lang="en-US" dirty="0"/>
              <a:t>aid to </a:t>
            </a:r>
            <a:r>
              <a:rPr lang="en-US" dirty="0" smtClean="0"/>
              <a:t>help understand </a:t>
            </a:r>
            <a:r>
              <a:rPr lang="en-US" dirty="0"/>
              <a:t>essential object </a:t>
            </a:r>
            <a:r>
              <a:rPr lang="en-US" dirty="0" smtClean="0"/>
              <a:t>design </a:t>
            </a:r>
          </a:p>
          <a:p>
            <a:r>
              <a:rPr lang="en-US" dirty="0" smtClean="0"/>
              <a:t>Apply </a:t>
            </a:r>
            <a:r>
              <a:rPr lang="en-US" dirty="0"/>
              <a:t>design reasoning in a methodical, rational</a:t>
            </a:r>
            <a:r>
              <a:rPr lang="en-US" dirty="0" smtClean="0"/>
              <a:t>, explainable 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5A2C9-0632-4A9D-8502-D00B6B40E594}" type="slidenum">
              <a:rPr lang="en-US"/>
              <a:pPr/>
              <a:t>20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Low </a:t>
            </a:r>
            <a:r>
              <a:rPr lang="en-US" dirty="0" smtClean="0"/>
              <a:t>Coupling Pattern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343400"/>
          </a:xfrm>
        </p:spPr>
        <p:txBody>
          <a:bodyPr/>
          <a:lstStyle/>
          <a:p>
            <a:r>
              <a:rPr lang="en-US" dirty="0"/>
              <a:t>Coupling is a measure of how strongly one element is connected to, has knowledge of, or relies on other element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Problem: How to support a low dependency, low change impact ,and increased reuse?</a:t>
            </a:r>
          </a:p>
          <a:p>
            <a:r>
              <a:rPr lang="en-US" dirty="0" smtClean="0"/>
              <a:t>Solution: Assign a responsibility so that coupling remains low.</a:t>
            </a:r>
          </a:p>
          <a:p>
            <a:endParaRPr lang="en-US" dirty="0" smtClean="0"/>
          </a:p>
          <a:p>
            <a:r>
              <a:rPr lang="en-US" dirty="0" smtClean="0"/>
              <a:t>Is an underlying goal to continually consider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716CE-78BB-4F9C-8178-7B02ADDC0CB7}" type="slidenum">
              <a:rPr lang="en-US"/>
              <a:pPr/>
              <a:t>21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Benefits of Low Coupling</a:t>
            </a:r>
            <a:endParaRPr lang="en-US" sz="4000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Objects </a:t>
            </a:r>
            <a:r>
              <a:rPr lang="en-US" dirty="0"/>
              <a:t>are not affected by changes in other components</a:t>
            </a:r>
          </a:p>
          <a:p>
            <a:pPr>
              <a:lnSpc>
                <a:spcPct val="90000"/>
              </a:lnSpc>
            </a:pPr>
            <a:r>
              <a:rPr lang="en-US" dirty="0"/>
              <a:t>Objects are simple to understand in isolation</a:t>
            </a:r>
          </a:p>
          <a:p>
            <a:pPr>
              <a:lnSpc>
                <a:spcPct val="90000"/>
              </a:lnSpc>
            </a:pPr>
            <a:r>
              <a:rPr lang="en-US" dirty="0"/>
              <a:t>Objects are convenient to reuse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5F5B0-6C53-4A8B-8B71-443AADB511E0}" type="slidenum">
              <a:rPr lang="en-US"/>
              <a:pPr/>
              <a:t>22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Controller Pattern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1148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non–user interface object </a:t>
            </a:r>
            <a:endParaRPr lang="en-US" dirty="0" smtClean="0"/>
          </a:p>
          <a:p>
            <a:r>
              <a:rPr lang="en-US" dirty="0" smtClean="0"/>
              <a:t>Responsible </a:t>
            </a:r>
            <a:r>
              <a:rPr lang="en-US" dirty="0"/>
              <a:t>for receiving or handling a system </a:t>
            </a:r>
            <a:r>
              <a:rPr lang="en-US" dirty="0" smtClean="0"/>
              <a:t>event </a:t>
            </a:r>
          </a:p>
          <a:p>
            <a:r>
              <a:rPr lang="en-US" dirty="0" smtClean="0"/>
              <a:t>Defines </a:t>
            </a:r>
            <a:r>
              <a:rPr lang="en-US" dirty="0"/>
              <a:t>methods for system operation.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82E1D-483A-466F-BC8C-45A3C0CD7856}" type="slidenum">
              <a:rPr lang="en-US"/>
              <a:pPr/>
              <a:t>23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Controller Problem 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Problem: Who </a:t>
            </a:r>
            <a:r>
              <a:rPr lang="en-US" dirty="0"/>
              <a:t>should be responsible for handling an input system event?</a:t>
            </a:r>
          </a:p>
          <a:p>
            <a:r>
              <a:rPr lang="en-US" dirty="0" smtClean="0"/>
              <a:t>Assumes </a:t>
            </a:r>
            <a:r>
              <a:rPr lang="en-US" dirty="0"/>
              <a:t>the Model-View-Controller architectural (not software) pattern </a:t>
            </a:r>
            <a:endParaRPr lang="en-US" dirty="0" smtClean="0"/>
          </a:p>
          <a:p>
            <a:pPr lvl="1"/>
            <a:r>
              <a:rPr lang="en-US" dirty="0" smtClean="0"/>
              <a:t>Separates </a:t>
            </a:r>
            <a:r>
              <a:rPr lang="en-US" dirty="0"/>
              <a:t>the user interface (Views) from the functionality of </a:t>
            </a:r>
            <a:r>
              <a:rPr lang="en-US" dirty="0" smtClean="0"/>
              <a:t>the system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controllers to access other functionality (Models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0F66B-2AAA-4103-97C9-9CF63CCDCC20}" type="slidenum">
              <a:rPr lang="en-US"/>
              <a:pPr/>
              <a:t>24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Controller Solution 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 smtClean="0"/>
              <a:t>Solution: Assign </a:t>
            </a:r>
            <a:r>
              <a:rPr lang="en-US" sz="2800" dirty="0"/>
              <a:t>the responsibility for receiving or handling a system event message to a class representing </a:t>
            </a:r>
            <a:r>
              <a:rPr lang="en-US" dirty="0" smtClean="0"/>
              <a:t>either</a:t>
            </a:r>
            <a:r>
              <a:rPr lang="en-US" sz="2800" dirty="0" smtClean="0"/>
              <a:t>:</a:t>
            </a:r>
            <a:endParaRPr lang="en-US" sz="2800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overall system, device, or subsystem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use case scenario </a:t>
            </a:r>
            <a:r>
              <a:rPr lang="en-US" dirty="0" smtClean="0"/>
              <a:t>(or group of use cases) within </a:t>
            </a:r>
            <a:r>
              <a:rPr lang="en-US" dirty="0"/>
              <a:t>which the system event occurs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1D5C-9895-4F33-B2B8-E8B8C8440972}" type="slidenum">
              <a:rPr lang="en-US"/>
              <a:pPr/>
              <a:t>25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Controller Discussion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Controller pattern provides guidance for generally accepted, suitable choices.</a:t>
            </a:r>
          </a:p>
          <a:p>
            <a:r>
              <a:rPr lang="en-US" dirty="0" smtClean="0"/>
              <a:t>O</a:t>
            </a:r>
            <a:r>
              <a:rPr lang="en-US" sz="2800" dirty="0" smtClean="0"/>
              <a:t>ften </a:t>
            </a:r>
            <a:r>
              <a:rPr lang="en-US" sz="2800" dirty="0"/>
              <a:t>desirable to use the same controller class for all </a:t>
            </a:r>
            <a:r>
              <a:rPr lang="en-US" sz="2800" dirty="0" smtClean="0"/>
              <a:t>system </a:t>
            </a:r>
            <a:r>
              <a:rPr lang="en-US" sz="2800" dirty="0"/>
              <a:t>events of one use case </a:t>
            </a:r>
            <a:endParaRPr lang="en-US" sz="2800" dirty="0" smtClean="0"/>
          </a:p>
          <a:p>
            <a:pPr lvl="1"/>
            <a:r>
              <a:rPr lang="en-US" sz="2600" dirty="0" smtClean="0"/>
              <a:t>Controller maintains </a:t>
            </a:r>
            <a:r>
              <a:rPr lang="en-US" sz="2600" dirty="0"/>
              <a:t>information about the state of the use </a:t>
            </a:r>
            <a:r>
              <a:rPr lang="en-US" sz="2600" dirty="0" smtClean="0"/>
              <a:t>case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22D9-0607-4EB0-ACE2-5BC7F027F370}" type="slidenum">
              <a:rPr lang="en-US"/>
              <a:pPr/>
              <a:t>26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Facade Controller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Suitable when there are not “too many” system </a:t>
            </a:r>
            <a:r>
              <a:rPr lang="en-US" sz="2800" dirty="0" smtClean="0"/>
              <a:t>events</a:t>
            </a:r>
          </a:p>
          <a:p>
            <a:r>
              <a:rPr lang="en-US" dirty="0" smtClean="0"/>
              <a:t>Suitable when</a:t>
            </a:r>
            <a:r>
              <a:rPr lang="en-US" sz="2800" dirty="0" smtClean="0"/>
              <a:t> </a:t>
            </a:r>
            <a:r>
              <a:rPr lang="en-US" sz="2800" dirty="0"/>
              <a:t>it is not possible for the user interface (UI) to redirect system event messages to alternating </a:t>
            </a:r>
            <a:r>
              <a:rPr lang="en-US" sz="2800" dirty="0" smtClean="0"/>
              <a:t>controllers </a:t>
            </a:r>
          </a:p>
          <a:p>
            <a:pPr lvl="1"/>
            <a:r>
              <a:rPr lang="en-US" sz="2600" dirty="0" smtClean="0"/>
              <a:t>such </a:t>
            </a:r>
            <a:r>
              <a:rPr lang="en-US" sz="2600" dirty="0"/>
              <a:t>as in message processing system.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8105F-F7D0-438E-B6B1-631CF893C078}" type="slidenum">
              <a:rPr lang="en-US"/>
              <a:pPr/>
              <a:t>27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/>
              <a:t>Use–Case controller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When placing the responsibilities in a façade controller leads to design with low cohesion or high coupling, Use Case Controller is preferred as an alternative.</a:t>
            </a:r>
          </a:p>
          <a:p>
            <a:r>
              <a:rPr lang="en-US" dirty="0"/>
              <a:t>When there are many system events across different processes</a:t>
            </a:r>
            <a:r>
              <a:rPr lang="en-US" dirty="0" smtClean="0"/>
              <a:t>; it </a:t>
            </a:r>
            <a:r>
              <a:rPr lang="en-US" dirty="0"/>
              <a:t>factors their handling into manageable separate classes.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8896-B4FA-428F-9F58-C30C8FA7A558}" type="slidenum">
              <a:rPr lang="en-US"/>
              <a:pPr/>
              <a:t>28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High </a:t>
            </a:r>
            <a:r>
              <a:rPr lang="en-US" dirty="0" smtClean="0"/>
              <a:t>Cohesion Pattern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b="1" dirty="0" smtClean="0"/>
              <a:t>Problem: </a:t>
            </a:r>
            <a:r>
              <a:rPr lang="en-US" dirty="0" smtClean="0"/>
              <a:t>How can complexity be kept manageable?</a:t>
            </a:r>
          </a:p>
          <a:p>
            <a:r>
              <a:rPr lang="en-US" b="1" dirty="0" smtClean="0"/>
              <a:t>Solution: </a:t>
            </a:r>
            <a:r>
              <a:rPr lang="en-US" dirty="0" smtClean="0"/>
              <a:t>Assign responsibility so that cohesion remains high</a:t>
            </a:r>
          </a:p>
          <a:p>
            <a:r>
              <a:rPr lang="en-US" dirty="0" smtClean="0"/>
              <a:t>Is a measure of how strongly related the responsibilities of something are</a:t>
            </a:r>
          </a:p>
          <a:p>
            <a:r>
              <a:rPr lang="en-US" dirty="0" smtClean="0"/>
              <a:t>High Cohesion: An element with highly related responsibilities, which does not do a tremendous amount of work</a:t>
            </a:r>
          </a:p>
          <a:p>
            <a:pPr marL="742950" lvl="2" indent="-342900">
              <a:buSzPct val="90000"/>
            </a:pPr>
            <a:r>
              <a:rPr lang="en-US" dirty="0" smtClean="0"/>
              <a:t>This is an underlying goal to consider constantly.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CBC54-A2B4-482E-8CA7-246848861C46}" type="slidenum">
              <a:rPr lang="en-US"/>
              <a:pPr/>
              <a:t>29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 smtClean="0"/>
              <a:t>High Cohesion Benefits</a:t>
            </a:r>
            <a:endParaRPr lang="en-US" sz="4000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Clarity and ease of comprehension of design is increased.</a:t>
            </a:r>
          </a:p>
          <a:p>
            <a:r>
              <a:rPr lang="en-US" dirty="0"/>
              <a:t>Maintenance and enhancements are simplified</a:t>
            </a:r>
          </a:p>
          <a:p>
            <a:r>
              <a:rPr lang="en-US" dirty="0"/>
              <a:t>Low coupling is often supported.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3A01-F6A8-4411-99A0-EEF921F6B680}" type="slidenum">
              <a:rPr lang="en-US"/>
              <a:pPr/>
              <a:t>3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Design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During design and coding we apply various OO design principles, among them software design patterns such as the GRASP and </a:t>
            </a:r>
            <a:r>
              <a:rPr lang="en-US" dirty="0" err="1"/>
              <a:t>GoF</a:t>
            </a:r>
            <a:r>
              <a:rPr lang="en-US" dirty="0"/>
              <a:t> (Gang of Four) patterns.</a:t>
            </a:r>
          </a:p>
          <a:p>
            <a:r>
              <a:rPr lang="en-US" dirty="0"/>
              <a:t>Our metaphor is Responsibility Driven Design (RDD), because our chief design emphasis is on assigning responsibilities to objects.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6BFB6-3269-4221-B185-8A2C0C14A0C2}" type="slidenum">
              <a:rPr lang="en-US"/>
              <a:pPr/>
              <a:t>30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302500" cy="889000"/>
          </a:xfrm>
        </p:spPr>
        <p:txBody>
          <a:bodyPr/>
          <a:lstStyle/>
          <a:p>
            <a:r>
              <a:rPr lang="en-US" sz="4000" dirty="0" smtClean="0"/>
              <a:t>High Cohesion Contraindications</a:t>
            </a:r>
            <a:endParaRPr lang="en-US" sz="40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</a:t>
            </a:r>
            <a:r>
              <a:rPr lang="en-US" sz="2800" dirty="0" smtClean="0"/>
              <a:t>ometimes </a:t>
            </a:r>
            <a:r>
              <a:rPr lang="en-US" sz="2800" dirty="0"/>
              <a:t>desirable to create fewer and larger, less cohesive server objects 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If they p</a:t>
            </a:r>
            <a:r>
              <a:rPr lang="en-US" sz="2800" dirty="0" smtClean="0"/>
              <a:t>rovide </a:t>
            </a:r>
            <a:r>
              <a:rPr lang="en-US" sz="2800" dirty="0"/>
              <a:t>an interface for </a:t>
            </a:r>
            <a:r>
              <a:rPr lang="en-US" sz="2800"/>
              <a:t>many </a:t>
            </a:r>
            <a:r>
              <a:rPr lang="en-US" sz="2800" smtClean="0"/>
              <a:t>operations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3923B-2C8D-425B-8DF9-E33DA74FEACC}" type="slidenum">
              <a:rPr lang="en-US"/>
              <a:pPr/>
              <a:t>31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High Cohesion/Low Coupling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Low Coupling and High Cohesion go together naturally.  One usually leads to the other.</a:t>
            </a:r>
          </a:p>
          <a:p>
            <a:r>
              <a:rPr lang="en-US" sz="2800" dirty="0"/>
              <a:t>Both are outcomes of the OO principle of “chunking</a:t>
            </a:r>
            <a:r>
              <a:rPr lang="en-US" sz="2800" dirty="0" smtClean="0"/>
              <a:t>,” (aka decomposition) </a:t>
            </a:r>
            <a:r>
              <a:rPr lang="en-US" sz="2800" dirty="0"/>
              <a:t>breaking up a large problem into manageable pieces.  </a:t>
            </a:r>
          </a:p>
          <a:p>
            <a:r>
              <a:rPr lang="en-US" sz="2800" dirty="0"/>
              <a:t>If the pieces are too simple there will be too many of them.</a:t>
            </a:r>
          </a:p>
          <a:p>
            <a:r>
              <a:rPr lang="en-US" sz="2800" dirty="0"/>
              <a:t>If the pieces are too complex, each will not be understandable.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5A13E-CEAC-4C43-AA98-A7A875993DC0}" type="slidenum">
              <a:rPr lang="en-US"/>
              <a:pPr/>
              <a:t>32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724400"/>
          </a:xfrm>
        </p:spPr>
        <p:txBody>
          <a:bodyPr/>
          <a:lstStyle/>
          <a:p>
            <a:r>
              <a:rPr lang="en-US" b="1" dirty="0" smtClean="0"/>
              <a:t>Very </a:t>
            </a:r>
            <a:r>
              <a:rPr lang="en-US" b="1" dirty="0"/>
              <a:t>Low Cohesion </a:t>
            </a:r>
            <a:r>
              <a:rPr lang="en-US" dirty="0"/>
              <a:t>– </a:t>
            </a:r>
            <a:r>
              <a:rPr lang="en-US" dirty="0" smtClean="0"/>
              <a:t>Class </a:t>
            </a:r>
            <a:r>
              <a:rPr lang="en-US" dirty="0"/>
              <a:t>is solely responsible for many different functional areas.</a:t>
            </a:r>
          </a:p>
          <a:p>
            <a:r>
              <a:rPr lang="en-US" b="1" dirty="0"/>
              <a:t>Low Cohesion </a:t>
            </a:r>
            <a:r>
              <a:rPr lang="en-US" dirty="0"/>
              <a:t>– </a:t>
            </a:r>
            <a:r>
              <a:rPr lang="en-US" dirty="0" smtClean="0"/>
              <a:t>Class </a:t>
            </a:r>
            <a:r>
              <a:rPr lang="en-US" dirty="0"/>
              <a:t>has sole responsibility for a complex task in one functional area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Moderate Cohesion </a:t>
            </a:r>
            <a:r>
              <a:rPr lang="en-US" dirty="0" smtClean="0"/>
              <a:t>– Class has lightweight and sole responsibilities in few areas that are logically related to class concept, but not to each other</a:t>
            </a:r>
          </a:p>
          <a:p>
            <a:r>
              <a:rPr lang="en-US" b="1" dirty="0" smtClean="0"/>
              <a:t>High Cohesion </a:t>
            </a:r>
            <a:r>
              <a:rPr lang="en-US" dirty="0" smtClean="0"/>
              <a:t>– Class has moderate responsibilities in one functional area and collaborates with other classes to fulfill tasks.</a:t>
            </a:r>
          </a:p>
          <a:p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/>
              <a:t>Varying Degrees of Functional Cohesion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2B9ED-1E69-464B-AA51-9CBB61D9EB78}" type="slidenum">
              <a:rPr lang="en-US"/>
              <a:pPr/>
              <a:t>33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302500" cy="950913"/>
          </a:xfrm>
        </p:spPr>
        <p:txBody>
          <a:bodyPr/>
          <a:lstStyle/>
          <a:p>
            <a:r>
              <a:rPr lang="en-US" sz="4000" dirty="0"/>
              <a:t>Summary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The skillful assignment of responsibilities is extremely important in object </a:t>
            </a:r>
            <a:r>
              <a:rPr lang="en-US" sz="2800" dirty="0" smtClean="0"/>
              <a:t>design.</a:t>
            </a:r>
          </a:p>
          <a:p>
            <a:r>
              <a:rPr lang="en-US" sz="2800" dirty="0" smtClean="0"/>
              <a:t>Determining </a:t>
            </a:r>
            <a:r>
              <a:rPr lang="en-US" sz="2800" dirty="0"/>
              <a:t>the assignment of responsibilities often occurs during the creation of interaction  diagrams , and certainly during programming.</a:t>
            </a:r>
          </a:p>
          <a:p>
            <a:r>
              <a:rPr lang="en-US" sz="2800" dirty="0"/>
              <a:t>Patterns are named problem/solution pairs that codify good advice and principles often related to assignment of responsibilities.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0B1E9-AC7D-4D22-8B27-C5332005BEAA}" type="slidenum">
              <a:rPr lang="en-US"/>
              <a:pPr/>
              <a:t>4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Model Relationships</a:t>
            </a:r>
          </a:p>
        </p:txBody>
      </p:sp>
      <p:sp>
        <p:nvSpPr>
          <p:cNvPr id="64515" name="AutoShape 3"/>
          <p:cNvSpPr>
            <a:spLocks noChangeArrowheads="1"/>
          </p:cNvSpPr>
          <p:nvPr/>
        </p:nvSpPr>
        <p:spPr bwMode="auto">
          <a:xfrm>
            <a:off x="3429000" y="1905000"/>
            <a:ext cx="4572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Domain Model</a:t>
            </a: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304800" y="3276600"/>
            <a:ext cx="31242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Use Case Model</a:t>
            </a:r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3505200" y="4953000"/>
            <a:ext cx="495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Interaction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Diagrams</a:t>
            </a:r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5638800" y="3352800"/>
            <a:ext cx="14478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Glossary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2514600" y="5562600"/>
            <a:ext cx="104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Design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838200" y="2895600"/>
            <a:ext cx="1874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Requirements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1295400" y="1981200"/>
            <a:ext cx="213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Business Model</a:t>
            </a:r>
          </a:p>
        </p:txBody>
      </p:sp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4114800" y="3200400"/>
            <a:ext cx="121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Some object </a:t>
            </a:r>
            <a:endParaRPr lang="en-US" sz="1800" dirty="0" smtClean="0"/>
          </a:p>
          <a:p>
            <a:pPr algn="ctr"/>
            <a:r>
              <a:rPr lang="en-US" sz="1800" dirty="0" smtClean="0"/>
              <a:t>names</a:t>
            </a:r>
            <a:endParaRPr lang="en-US" sz="1800" dirty="0"/>
          </a:p>
          <a:p>
            <a:pPr algn="ctr"/>
            <a:r>
              <a:rPr lang="en-US" sz="1800" dirty="0"/>
              <a:t>and </a:t>
            </a:r>
            <a:endParaRPr lang="en-US" sz="1800" dirty="0" smtClean="0"/>
          </a:p>
          <a:p>
            <a:pPr algn="ctr"/>
            <a:r>
              <a:rPr lang="en-US" sz="1800" dirty="0" smtClean="0"/>
              <a:t>attributes</a:t>
            </a:r>
            <a:endParaRPr lang="en-US" sz="1800" dirty="0"/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>
            <a:off x="5410200" y="3048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990600" y="4572000"/>
            <a:ext cx="1377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Events and</a:t>
            </a:r>
          </a:p>
          <a:p>
            <a:r>
              <a:rPr lang="en-US" sz="1800"/>
              <a:t>functional</a:t>
            </a:r>
          </a:p>
          <a:p>
            <a:r>
              <a:rPr lang="en-US" sz="1800"/>
              <a:t>requirements</a:t>
            </a:r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>
            <a:off x="6248400" y="4191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4528" name="Text Box 16"/>
          <p:cNvSpPr txBox="1">
            <a:spLocks noChangeArrowheads="1"/>
          </p:cNvSpPr>
          <p:nvPr/>
        </p:nvSpPr>
        <p:spPr bwMode="auto">
          <a:xfrm>
            <a:off x="6324600" y="4343400"/>
            <a:ext cx="8515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Item </a:t>
            </a:r>
            <a:endParaRPr lang="en-US" sz="1800" dirty="0" smtClean="0"/>
          </a:p>
          <a:p>
            <a:pPr algn="ctr"/>
            <a:r>
              <a:rPr lang="en-US" sz="1800" dirty="0" smtClean="0"/>
              <a:t>details</a:t>
            </a:r>
            <a:endParaRPr lang="en-US" sz="1800" dirty="0"/>
          </a:p>
        </p:txBody>
      </p:sp>
      <p:sp>
        <p:nvSpPr>
          <p:cNvPr id="64531" name="Line 19"/>
          <p:cNvSpPr>
            <a:spLocks noChangeShapeType="1"/>
          </p:cNvSpPr>
          <p:nvPr/>
        </p:nvSpPr>
        <p:spPr bwMode="auto">
          <a:xfrm>
            <a:off x="1524000" y="4419600"/>
            <a:ext cx="1981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7162800" y="3200400"/>
            <a:ext cx="16764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7086600" y="3352800"/>
            <a:ext cx="1905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Supplementary</a:t>
            </a:r>
          </a:p>
          <a:p>
            <a:pPr>
              <a:spcBef>
                <a:spcPct val="50000"/>
              </a:spcBef>
            </a:pPr>
            <a:r>
              <a:rPr lang="en-US" sz="1800" b="1"/>
              <a:t>Specification</a:t>
            </a:r>
          </a:p>
        </p:txBody>
      </p:sp>
      <p:sp>
        <p:nvSpPr>
          <p:cNvPr id="64534" name="Line 22"/>
          <p:cNvSpPr>
            <a:spLocks noChangeShapeType="1"/>
          </p:cNvSpPr>
          <p:nvPr/>
        </p:nvSpPr>
        <p:spPr bwMode="auto">
          <a:xfrm>
            <a:off x="7467600" y="4267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7543800" y="4343400"/>
            <a:ext cx="149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Domain rules</a:t>
            </a:r>
          </a:p>
          <a:p>
            <a:r>
              <a:rPr lang="en-US" sz="1800"/>
              <a:t>Non-func reqs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381000" y="3962400"/>
            <a:ext cx="3521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System Sequence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15923-FF35-48C3-B329-50EF8FEBD9F2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/>
              <a:t>Responsibilities and Methods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4495800"/>
          </a:xfrm>
        </p:spPr>
        <p:txBody>
          <a:bodyPr/>
          <a:lstStyle/>
          <a:p>
            <a:r>
              <a:rPr lang="en-US" sz="2800" dirty="0"/>
              <a:t>Responsibilities are realized as methods</a:t>
            </a:r>
          </a:p>
          <a:p>
            <a:r>
              <a:rPr lang="en-US" sz="2800" dirty="0"/>
              <a:t>Approach to understanding and using design principles is based on patterns of assigning responsibilities.</a:t>
            </a:r>
          </a:p>
          <a:p>
            <a:r>
              <a:rPr lang="en-US" sz="2800" dirty="0"/>
              <a:t>Definition of Responsibility: </a:t>
            </a:r>
          </a:p>
          <a:p>
            <a:pPr>
              <a:buFont typeface="Wingdings" pitchFamily="2" charset="2"/>
              <a:buNone/>
            </a:pPr>
            <a:r>
              <a:rPr lang="en-US" sz="2800" dirty="0"/>
              <a:t>   “A contract or obligation of a classifier”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Responsibility types are </a:t>
            </a:r>
            <a:r>
              <a:rPr lang="en-US" dirty="0" smtClean="0"/>
              <a:t>Knowing</a:t>
            </a:r>
            <a:r>
              <a:rPr lang="en-US" dirty="0"/>
              <a:t> </a:t>
            </a:r>
            <a:r>
              <a:rPr lang="en-US" dirty="0" smtClean="0"/>
              <a:t>or Doing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83EBE-AE9C-44FA-8916-6781D42F3565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159625" cy="1066800"/>
          </a:xfrm>
        </p:spPr>
        <p:txBody>
          <a:bodyPr/>
          <a:lstStyle/>
          <a:p>
            <a:r>
              <a:rPr lang="en-US" sz="4000" dirty="0"/>
              <a:t>Responsibilities and interaction diagrams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Interaction diagrams show choices in assigning responsibilities to objects. </a:t>
            </a:r>
            <a:endParaRPr lang="en-US" dirty="0" smtClean="0"/>
          </a:p>
          <a:p>
            <a:r>
              <a:rPr lang="en-US" dirty="0" smtClean="0"/>
              <a:t>Decisions </a:t>
            </a:r>
            <a:r>
              <a:rPr lang="en-US" dirty="0"/>
              <a:t>in responsibility assignment are reflected in the messages sent to different classes of </a:t>
            </a:r>
            <a:r>
              <a:rPr lang="en-US" dirty="0" smtClean="0"/>
              <a:t>objects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C8E3D-89F9-48E0-ACDE-241AA0B51A0A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4000" dirty="0"/>
              <a:t>Patterns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Principles and idioms codified in a structured format describing the problem, solution, and given a name are called </a:t>
            </a:r>
            <a:r>
              <a:rPr lang="en-US" b="1" dirty="0">
                <a:solidFill>
                  <a:schemeClr val="tx2"/>
                </a:solidFill>
              </a:rPr>
              <a:t>patterns.</a:t>
            </a:r>
          </a:p>
          <a:p>
            <a:r>
              <a:rPr lang="en-US" dirty="0"/>
              <a:t>A “New Pattern” is an oxymoron. Patterns are tried and true, established ways of doing things. They are not new things or new ways of doing things.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4879E-4BC5-4EA5-AF30-0261F1351167}" type="slidenum">
              <a:rPr lang="en-US"/>
              <a:pPr/>
              <a:t>8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01675"/>
          </a:xfrm>
        </p:spPr>
        <p:txBody>
          <a:bodyPr/>
          <a:lstStyle/>
          <a:p>
            <a:r>
              <a:rPr lang="en-US" sz="4000" dirty="0"/>
              <a:t>Definition of </a:t>
            </a:r>
            <a:r>
              <a:rPr lang="en-US" sz="4000" dirty="0" smtClean="0"/>
              <a:t>a </a:t>
            </a:r>
            <a:r>
              <a:rPr lang="en-US" sz="4000" dirty="0"/>
              <a:t>Pattern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Pattern is a named problem/solution pair that can be applied in new contexts</a:t>
            </a:r>
            <a:r>
              <a:rPr lang="en-US" dirty="0" smtClean="0"/>
              <a:t>,</a:t>
            </a:r>
          </a:p>
          <a:p>
            <a:r>
              <a:rPr lang="en-US" dirty="0" smtClean="0"/>
              <a:t>Includes advice </a:t>
            </a:r>
            <a:r>
              <a:rPr lang="en-US" dirty="0"/>
              <a:t>on how to apply it in novel situations and discussion of its trade-offs.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7C921-30F3-46F0-8260-326437F995F9}" type="slidenum">
              <a:rPr lang="en-US"/>
              <a:pPr/>
              <a:t>9</a:t>
            </a:fld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All Patterns have suggestive names. </a:t>
            </a: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Naming </a:t>
            </a:r>
            <a:r>
              <a:rPr lang="en-US" dirty="0"/>
              <a:t>a pattern, technique, or a principle has the following advantages :</a:t>
            </a:r>
          </a:p>
          <a:p>
            <a:pPr lvl="1">
              <a:spcBef>
                <a:spcPct val="0"/>
              </a:spcBef>
            </a:pPr>
            <a:r>
              <a:rPr lang="en-US" dirty="0"/>
              <a:t>It supports chunking and incorporating that concept into our understanding and memory</a:t>
            </a:r>
          </a:p>
          <a:p>
            <a:pPr lvl="1">
              <a:spcBef>
                <a:spcPct val="0"/>
              </a:spcBef>
            </a:pPr>
            <a:r>
              <a:rPr lang="en-US" dirty="0"/>
              <a:t>It facilitates </a:t>
            </a:r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  <a:noFill/>
          <a:ln/>
        </p:spPr>
        <p:txBody>
          <a:bodyPr/>
          <a:lstStyle/>
          <a:p>
            <a:r>
              <a:rPr lang="en-US" dirty="0"/>
              <a:t>Naming Patterns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1489</Words>
  <Application>Microsoft Office PowerPoint</Application>
  <PresentationFormat>On-screen Show (4:3)</PresentationFormat>
  <Paragraphs>211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1_Layers</vt:lpstr>
      <vt:lpstr>GRASP: Designing Objects with Responsibilities</vt:lpstr>
      <vt:lpstr>GRASP : Designing Objects With Responsibilities</vt:lpstr>
      <vt:lpstr>Design Activities</vt:lpstr>
      <vt:lpstr>Design Model Relationships</vt:lpstr>
      <vt:lpstr>Responsibilities and Methods</vt:lpstr>
      <vt:lpstr>Responsibilities and interaction diagrams</vt:lpstr>
      <vt:lpstr>Patterns</vt:lpstr>
      <vt:lpstr>Definition of a Pattern </vt:lpstr>
      <vt:lpstr>Naming Patterns</vt:lpstr>
      <vt:lpstr>GRASP</vt:lpstr>
      <vt:lpstr>Five GRASP Patterns :</vt:lpstr>
      <vt:lpstr>UML Class diagram notation</vt:lpstr>
      <vt:lpstr> Creator Pattern </vt:lpstr>
      <vt:lpstr>Solution to Creator Problem</vt:lpstr>
      <vt:lpstr>Creator Discussion</vt:lpstr>
      <vt:lpstr>Information Expert Pattern</vt:lpstr>
      <vt:lpstr>Information Expert Discussion </vt:lpstr>
      <vt:lpstr>Contraindications Using Expert</vt:lpstr>
      <vt:lpstr>Benefits of Using Expert</vt:lpstr>
      <vt:lpstr>Low Coupling Pattern</vt:lpstr>
      <vt:lpstr>Benefits of Low Coupling</vt:lpstr>
      <vt:lpstr>Controller Pattern</vt:lpstr>
      <vt:lpstr>Controller Problem </vt:lpstr>
      <vt:lpstr>Controller Solution </vt:lpstr>
      <vt:lpstr>Controller Discussion</vt:lpstr>
      <vt:lpstr>Facade Controller</vt:lpstr>
      <vt:lpstr>Use–Case controller</vt:lpstr>
      <vt:lpstr>High Cohesion Pattern</vt:lpstr>
      <vt:lpstr>High Cohesion Benefits</vt:lpstr>
      <vt:lpstr>High Cohesion Contraindications</vt:lpstr>
      <vt:lpstr>High Cohesion/Low Coupling</vt:lpstr>
      <vt:lpstr>Varying Degrees of Functional Cohesion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to Object Design</dc:title>
  <dc:creator>bsweeney</dc:creator>
  <cp:lastModifiedBy>789</cp:lastModifiedBy>
  <cp:revision>61</cp:revision>
  <dcterms:created xsi:type="dcterms:W3CDTF">2010-03-23T20:40:06Z</dcterms:created>
  <dcterms:modified xsi:type="dcterms:W3CDTF">2013-03-20T19:54:45Z</dcterms:modified>
</cp:coreProperties>
</file>