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9" r:id="rId2"/>
    <p:sldId id="290" r:id="rId3"/>
    <p:sldId id="291" r:id="rId4"/>
    <p:sldId id="292" r:id="rId5"/>
    <p:sldId id="293" r:id="rId6"/>
    <p:sldId id="295" r:id="rId7"/>
    <p:sldId id="296" r:id="rId8"/>
    <p:sldId id="297" r:id="rId9"/>
    <p:sldId id="298" r:id="rId10"/>
    <p:sldId id="299" r:id="rId11"/>
    <p:sldId id="302" r:id="rId12"/>
    <p:sldId id="303" r:id="rId13"/>
    <p:sldId id="304" r:id="rId14"/>
    <p:sldId id="305" r:id="rId15"/>
    <p:sldId id="306" r:id="rId16"/>
    <p:sldId id="307" r:id="rId17"/>
    <p:sldId id="308" r:id="rId18"/>
    <p:sldId id="309" r:id="rId19"/>
    <p:sldId id="311" r:id="rId20"/>
    <p:sldId id="312" r:id="rId21"/>
    <p:sldId id="313" r:id="rId22"/>
    <p:sldId id="314" r:id="rId23"/>
    <p:sldId id="315" r:id="rId24"/>
    <p:sldId id="317" r:id="rId25"/>
    <p:sldId id="318" r:id="rId26"/>
    <p:sldId id="319" r:id="rId27"/>
    <p:sldId id="320" r:id="rId28"/>
    <p:sldId id="321" r:id="rId29"/>
    <p:sldId id="323" r:id="rId30"/>
    <p:sldId id="324" r:id="rId31"/>
    <p:sldId id="325" r:id="rId32"/>
    <p:sldId id="326" r:id="rId33"/>
    <p:sldId id="327" r:id="rId34"/>
    <p:sldId id="330" r:id="rId35"/>
    <p:sldId id="331" r:id="rId36"/>
    <p:sldId id="332" r:id="rId37"/>
    <p:sldId id="336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4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>
                <a:latin typeface="Times New Roman"/>
                <a:cs typeface="+mn-cs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</p:grpSp>
        <p:grpSp>
          <p:nvGrpSpPr>
            <p:cNvPr id="4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</p:grpSp>
      </p:grpSp>
      <p:sp>
        <p:nvSpPr>
          <p:cNvPr id="26635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6636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500" y="722313"/>
            <a:ext cx="73025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27488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7088" y="1905000"/>
            <a:ext cx="4029075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33763" y="634365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08700" y="634365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361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8156D4-C0F9-44F8-8DD9-1FE42C6E161D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560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>
                <a:latin typeface="Times New Roman"/>
                <a:cs typeface="+mn-cs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560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  <p:sp>
            <p:nvSpPr>
              <p:cNvPr id="2560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latin typeface="Times New Roman"/>
                  <a:cs typeface="+mn-cs"/>
                </a:endParaRPr>
              </a:p>
            </p:txBody>
          </p:sp>
        </p:grpSp>
      </p:grpSp>
      <p:sp>
        <p:nvSpPr>
          <p:cNvPr id="205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latin typeface="Times New Roman"/>
                <a:cs typeface="+mn-cs"/>
              </a:defRPr>
            </a:lvl1pPr>
          </a:lstStyle>
          <a:p>
            <a:fld id="{6D8156D4-C0F9-44F8-8DD9-1FE42C6E161D}" type="datetimeFigureOut">
              <a:rPr lang="en-US" smtClean="0"/>
              <a:pPr/>
              <a:t>4/10/2013</a:t>
            </a:fld>
            <a:endParaRPr lang="en-US"/>
          </a:p>
        </p:txBody>
      </p:sp>
      <p:sp>
        <p:nvSpPr>
          <p:cNvPr id="2561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>
                <a:latin typeface="Times New Roman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2561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latin typeface="Times New Roman"/>
                <a:cs typeface="+mn-cs"/>
              </a:defRPr>
            </a:lvl1pPr>
          </a:lstStyle>
          <a:p>
            <a:fld id="{4E523B02-9CFE-46A0-A33E-197968F366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561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>
              <a:latin typeface="Times New Roman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UML Class Diagrams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Chapter 16</a:t>
            </a:r>
          </a:p>
          <a:p>
            <a:r>
              <a:rPr lang="en-US"/>
              <a:t>Applying UML and Patterns</a:t>
            </a:r>
          </a:p>
          <a:p>
            <a:r>
              <a:rPr lang="en-US"/>
              <a:t>Craig Larman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/>
              <a:t>Domain model Vs. DCD</a:t>
            </a:r>
          </a:p>
        </p:txBody>
      </p:sp>
      <p:graphicFrame>
        <p:nvGraphicFramePr>
          <p:cNvPr id="13315" name="Object 3"/>
          <p:cNvGraphicFramePr>
            <a:graphicFrameLocks noGrp="1" noChangeAspect="1"/>
          </p:cNvGraphicFramePr>
          <p:nvPr>
            <p:ph type="body" idx="1"/>
          </p:nvPr>
        </p:nvGraphicFramePr>
        <p:xfrm>
          <a:off x="685800" y="1905000"/>
          <a:ext cx="7924800" cy="464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35" name="Bitmap Image" r:id="rId3" imgW="4019048" imgH="3191320" progId="PBrush">
                  <p:embed/>
                </p:oleObj>
              </mc:Choice>
              <mc:Fallback>
                <p:oleObj name="Bitmap Image" r:id="rId3" imgW="4019048" imgH="3191320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905000"/>
                        <a:ext cx="7924800" cy="464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/>
              <a:t>Add method name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8001000" cy="4530725"/>
          </a:xfrm>
        </p:spPr>
        <p:txBody>
          <a:bodyPr/>
          <a:lstStyle/>
          <a:p>
            <a:r>
              <a:rPr lang="en-US" dirty="0"/>
              <a:t>Method </a:t>
            </a:r>
            <a:r>
              <a:rPr lang="en-US" dirty="0" smtClean="0"/>
              <a:t>names come </a:t>
            </a:r>
            <a:r>
              <a:rPr lang="en-US" dirty="0"/>
              <a:t>from interaction diagrams </a:t>
            </a:r>
          </a:p>
          <a:p>
            <a:pPr>
              <a:buFont typeface="Wingdings" pitchFamily="2" charset="2"/>
              <a:buNone/>
            </a:pPr>
            <a:endParaRPr lang="en-US" dirty="0"/>
          </a:p>
        </p:txBody>
      </p:sp>
      <p:graphicFrame>
        <p:nvGraphicFramePr>
          <p:cNvPr id="18436" name="Object 4"/>
          <p:cNvGraphicFramePr>
            <a:graphicFrameLocks noChangeAspect="1"/>
          </p:cNvGraphicFramePr>
          <p:nvPr/>
        </p:nvGraphicFramePr>
        <p:xfrm>
          <a:off x="533400" y="2514600"/>
          <a:ext cx="8001000" cy="355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83" name="Bitmap Image" r:id="rId3" imgW="4885714" imgH="2172003" progId="PBrush">
                  <p:embed/>
                </p:oleObj>
              </mc:Choice>
              <mc:Fallback>
                <p:oleObj name="Bitmap Image" r:id="rId3" imgW="4885714" imgH="2172003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514600"/>
                        <a:ext cx="8001000" cy="355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 smtClean="0"/>
              <a:t>After Methods Have Been Added</a:t>
            </a:r>
            <a:endParaRPr lang="en-US" dirty="0"/>
          </a:p>
        </p:txBody>
      </p:sp>
      <p:graphicFrame>
        <p:nvGraphicFramePr>
          <p:cNvPr id="19459" name="Object 3"/>
          <p:cNvGraphicFramePr>
            <a:graphicFrameLocks noGrp="1" noChangeAspect="1"/>
          </p:cNvGraphicFramePr>
          <p:nvPr>
            <p:ph type="body" idx="1"/>
          </p:nvPr>
        </p:nvGraphicFramePr>
        <p:xfrm>
          <a:off x="1573213" y="1905000"/>
          <a:ext cx="5976937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07" name="Bitmap Image" r:id="rId3" imgW="4219048" imgH="2905531" progId="PBrush">
                  <p:embed/>
                </p:oleObj>
              </mc:Choice>
              <mc:Fallback>
                <p:oleObj name="Bitmap Image" r:id="rId3" imgW="4219048" imgH="2905531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3213" y="1905000"/>
                        <a:ext cx="5976937" cy="411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 smtClean="0"/>
              <a:t>Issues Related to Method Names</a:t>
            </a:r>
            <a:endParaRPr lang="en-US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/>
              <a:t>The following special issues must be considered with respect to method names: </a:t>
            </a:r>
          </a:p>
          <a:p>
            <a:pPr lvl="1"/>
            <a:r>
              <a:rPr lang="en-US" dirty="0"/>
              <a:t>Interpretation of the create() message. </a:t>
            </a:r>
          </a:p>
          <a:p>
            <a:pPr lvl="1"/>
            <a:r>
              <a:rPr lang="en-US" dirty="0"/>
              <a:t>Depiction of accessing methods. </a:t>
            </a:r>
          </a:p>
          <a:p>
            <a:pPr lvl="1"/>
            <a:r>
              <a:rPr lang="en-US" dirty="0"/>
              <a:t>Interpretation of messages to multi-objects. </a:t>
            </a:r>
          </a:p>
          <a:p>
            <a:pPr lvl="1"/>
            <a:r>
              <a:rPr lang="en-US" dirty="0"/>
              <a:t>Language-dependent syntax.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/>
              <a:t>Method names: </a:t>
            </a:r>
            <a:r>
              <a:rPr lang="en-US" dirty="0" smtClean="0"/>
              <a:t>“create” issue</a:t>
            </a:r>
            <a:endParaRPr 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/>
              <a:t>The create message is the UML language independent form to indicate instantiation and initialization. </a:t>
            </a:r>
            <a:endParaRPr lang="en-US" dirty="0" smtClean="0"/>
          </a:p>
          <a:p>
            <a:pPr lvl="1"/>
            <a:r>
              <a:rPr lang="en-US" dirty="0" smtClean="0"/>
              <a:t>Equivalent to calling the constructor method of a class</a:t>
            </a:r>
            <a:endParaRPr lang="en-US" dirty="0"/>
          </a:p>
          <a:p>
            <a:r>
              <a:rPr lang="en-US" dirty="0"/>
              <a:t>When translating the design to an OOPL it must be expressed in terms of its idioms for instantiation and initialization. </a:t>
            </a:r>
          </a:p>
          <a:p>
            <a:pPr>
              <a:buFont typeface="Wingdings" pitchFamily="2" charset="2"/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302500" cy="1431925"/>
          </a:xfrm>
        </p:spPr>
        <p:txBody>
          <a:bodyPr/>
          <a:lstStyle/>
          <a:p>
            <a:r>
              <a:rPr lang="en-US" dirty="0"/>
              <a:t>Method names: </a:t>
            </a:r>
            <a:br>
              <a:rPr lang="en-US" dirty="0"/>
            </a:br>
            <a:r>
              <a:rPr lang="en-US" dirty="0"/>
              <a:t>Accessing methods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/>
              <a:t>Accessing methods are those which </a:t>
            </a:r>
            <a:r>
              <a:rPr lang="en-US" dirty="0" smtClean="0"/>
              <a:t>retrieve attribute values </a:t>
            </a:r>
            <a:r>
              <a:rPr lang="en-US" dirty="0"/>
              <a:t>(</a:t>
            </a:r>
            <a:r>
              <a:rPr lang="en-US" dirty="0" err="1"/>
              <a:t>accessor</a:t>
            </a:r>
            <a:r>
              <a:rPr lang="en-US" dirty="0"/>
              <a:t> method - get) or set </a:t>
            </a:r>
            <a:r>
              <a:rPr lang="en-US" dirty="0" smtClean="0"/>
              <a:t>attribute values (</a:t>
            </a:r>
            <a:r>
              <a:rPr lang="en-US" dirty="0" err="1" smtClean="0"/>
              <a:t>mutator</a:t>
            </a:r>
            <a:r>
              <a:rPr lang="en-US" dirty="0" smtClean="0"/>
              <a:t> </a:t>
            </a:r>
            <a:r>
              <a:rPr lang="en-US" dirty="0"/>
              <a:t>method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/>
              <a:t>It is common idiom to have an </a:t>
            </a:r>
            <a:r>
              <a:rPr lang="en-US" dirty="0" err="1"/>
              <a:t>accessor</a:t>
            </a:r>
            <a:r>
              <a:rPr lang="en-US" dirty="0"/>
              <a:t> and </a:t>
            </a:r>
            <a:r>
              <a:rPr lang="en-US" dirty="0" err="1"/>
              <a:t>mutator</a:t>
            </a:r>
            <a:r>
              <a:rPr lang="en-US" dirty="0"/>
              <a:t> for each attribute, and to declare all </a:t>
            </a:r>
            <a:r>
              <a:rPr lang="en-US" dirty="0" smtClean="0"/>
              <a:t>attributes </a:t>
            </a:r>
            <a:r>
              <a:rPr lang="en-US" dirty="0"/>
              <a:t>private (to enforce encapsulation). </a:t>
            </a:r>
          </a:p>
          <a:p>
            <a:pPr>
              <a:buFont typeface="Wingdings" pitchFamily="2" charset="2"/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077200" cy="1203325"/>
          </a:xfrm>
        </p:spPr>
        <p:txBody>
          <a:bodyPr/>
          <a:lstStyle/>
          <a:p>
            <a:r>
              <a:rPr lang="en-US" dirty="0"/>
              <a:t>Method </a:t>
            </a:r>
            <a:r>
              <a:rPr lang="en-US" dirty="0" smtClean="0"/>
              <a:t>names: Multi-objects</a:t>
            </a:r>
            <a:endParaRPr lang="en-US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/>
              <a:t>A message to a multi-object is interpreted as a message to the container/collection object. </a:t>
            </a:r>
          </a:p>
          <a:p>
            <a:pPr>
              <a:buFont typeface="Wingdings" pitchFamily="2" charset="2"/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dirty="0"/>
              <a:t>Message to a Multi-objects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/>
              <a:t>Java’s map, C++’s map, Smalltalk’s dictionary.</a:t>
            </a:r>
          </a:p>
          <a:p>
            <a:pPr>
              <a:buFont typeface="Wingdings" pitchFamily="2" charset="2"/>
              <a:buNone/>
            </a:pPr>
            <a:r>
              <a:rPr lang="en-US" dirty="0"/>
              <a:t>	</a:t>
            </a:r>
          </a:p>
        </p:txBody>
      </p:sp>
      <p:graphicFrame>
        <p:nvGraphicFramePr>
          <p:cNvPr id="27652" name="Object 4"/>
          <p:cNvGraphicFramePr>
            <a:graphicFrameLocks noChangeAspect="1"/>
          </p:cNvGraphicFramePr>
          <p:nvPr/>
        </p:nvGraphicFramePr>
        <p:xfrm>
          <a:off x="914400" y="2971800"/>
          <a:ext cx="6858000" cy="3716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31" name="Bitmap Image" r:id="rId3" imgW="4657143" imgH="2523810" progId="PBrush">
                  <p:embed/>
                </p:oleObj>
              </mc:Choice>
              <mc:Fallback>
                <p:oleObj name="Bitmap Image" r:id="rId3" imgW="4657143" imgH="2523810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2971800"/>
                        <a:ext cx="6858000" cy="3716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302500" cy="1431925"/>
          </a:xfrm>
        </p:spPr>
        <p:txBody>
          <a:bodyPr/>
          <a:lstStyle/>
          <a:p>
            <a:r>
              <a:rPr lang="en-US" dirty="0"/>
              <a:t>Method names:</a:t>
            </a:r>
            <a:br>
              <a:rPr lang="en-US" dirty="0"/>
            </a:br>
            <a:r>
              <a:rPr lang="en-US" dirty="0"/>
              <a:t>Language dependent syntax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/>
              <a:t>The basic UML format for methods: </a:t>
            </a:r>
          </a:p>
          <a:p>
            <a:pPr>
              <a:buFont typeface="Wingdings" pitchFamily="2" charset="2"/>
              <a:buNone/>
            </a:pPr>
            <a:r>
              <a:rPr lang="en-US" dirty="0"/>
              <a:t>		</a:t>
            </a:r>
            <a:r>
              <a:rPr lang="en-US" dirty="0" err="1"/>
              <a:t>methodName</a:t>
            </a:r>
            <a:r>
              <a:rPr lang="en-US" dirty="0"/>
              <a:t>(</a:t>
            </a:r>
            <a:r>
              <a:rPr lang="en-US" dirty="0" err="1"/>
              <a:t>parameterList</a:t>
            </a:r>
            <a:r>
              <a:rPr lang="en-US" dirty="0"/>
              <a:t>)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 smtClean="0"/>
              <a:t>Consider the Audience for DCDs</a:t>
            </a:r>
            <a:endParaRPr lang="en-US" dirty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/>
              <a:t>The design class diagram should be created by considering the audience. </a:t>
            </a:r>
          </a:p>
          <a:p>
            <a:pPr lvl="1"/>
            <a:r>
              <a:rPr lang="en-US" dirty="0"/>
              <a:t>If it is being created in a CASE tool with automatic code generation, full and exhaustive details are </a:t>
            </a:r>
            <a:r>
              <a:rPr lang="en-US" dirty="0" smtClean="0"/>
              <a:t>necessary</a:t>
            </a:r>
            <a:endParaRPr lang="en-US" dirty="0"/>
          </a:p>
          <a:p>
            <a:pPr lvl="1"/>
            <a:r>
              <a:rPr lang="en-US" dirty="0"/>
              <a:t>If it is being created </a:t>
            </a:r>
            <a:r>
              <a:rPr lang="en-US" dirty="0" smtClean="0"/>
              <a:t>for software developers </a:t>
            </a:r>
            <a:r>
              <a:rPr lang="en-US" dirty="0"/>
              <a:t>to read, exhaustive low-level detail may </a:t>
            </a:r>
            <a:r>
              <a:rPr lang="en-US" dirty="0" smtClean="0"/>
              <a:t>add too much noise 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/>
              <a:t>Objective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/>
              <a:t>Create design class diagrams (DCDs).</a:t>
            </a:r>
          </a:p>
          <a:p>
            <a:r>
              <a:rPr lang="en-US" dirty="0"/>
              <a:t>Identify the classes, methods, and associations to show in a DCD.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81000"/>
            <a:ext cx="7772400" cy="1143000"/>
          </a:xfrm>
        </p:spPr>
        <p:txBody>
          <a:bodyPr/>
          <a:lstStyle/>
          <a:p>
            <a:r>
              <a:rPr lang="en-US" dirty="0" smtClean="0"/>
              <a:t>DCD – examples of classes</a:t>
            </a:r>
            <a:endParaRPr lang="en-US" dirty="0"/>
          </a:p>
        </p:txBody>
      </p:sp>
      <p:graphicFrame>
        <p:nvGraphicFramePr>
          <p:cNvPr id="66560" name="Object 0"/>
          <p:cNvGraphicFramePr>
            <a:graphicFrameLocks noGrp="1" noChangeAspect="1"/>
          </p:cNvGraphicFramePr>
          <p:nvPr>
            <p:ph type="body" idx="1"/>
          </p:nvPr>
        </p:nvGraphicFramePr>
        <p:xfrm>
          <a:off x="627063" y="1905000"/>
          <a:ext cx="7869237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55" name="Bitmap Image" r:id="rId3" imgW="5409524" imgH="2828571" progId="PBrush">
                  <p:embed/>
                </p:oleObj>
              </mc:Choice>
              <mc:Fallback>
                <p:oleObj name="Bitmap Image" r:id="rId3" imgW="5409524" imgH="2828571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7063" y="1905000"/>
                        <a:ext cx="7869237" cy="411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302500" cy="1431925"/>
          </a:xfrm>
        </p:spPr>
        <p:txBody>
          <a:bodyPr/>
          <a:lstStyle/>
          <a:p>
            <a:r>
              <a:rPr lang="en-US" dirty="0"/>
              <a:t>Adding </a:t>
            </a:r>
            <a:r>
              <a:rPr lang="en-US" dirty="0" smtClean="0"/>
              <a:t>Associations </a:t>
            </a:r>
            <a:r>
              <a:rPr lang="en-US" dirty="0"/>
              <a:t>and </a:t>
            </a:r>
            <a:r>
              <a:rPr lang="en-US" dirty="0" smtClean="0"/>
              <a:t>Navigability</a:t>
            </a:r>
            <a:endParaRPr lang="en-US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sz="2800" dirty="0"/>
              <a:t>Navigability is a property of the role which indicates that it is possible to navigate </a:t>
            </a:r>
            <a:endParaRPr lang="en-US" sz="2800" dirty="0" smtClean="0"/>
          </a:p>
          <a:p>
            <a:pPr lvl="1"/>
            <a:r>
              <a:rPr lang="en-US" sz="2600" dirty="0" err="1" smtClean="0"/>
              <a:t>uni</a:t>
            </a:r>
            <a:r>
              <a:rPr lang="en-US" sz="2600" dirty="0" smtClean="0"/>
              <a:t>-directionally </a:t>
            </a:r>
            <a:r>
              <a:rPr lang="en-US" sz="2600" dirty="0"/>
              <a:t>across the association from objects of the source to target </a:t>
            </a:r>
            <a:r>
              <a:rPr lang="en-US" sz="2600" dirty="0" smtClean="0"/>
              <a:t>class </a:t>
            </a:r>
            <a:endParaRPr lang="en-US" sz="2600" dirty="0"/>
          </a:p>
          <a:p>
            <a:r>
              <a:rPr lang="en-US" sz="2800" dirty="0"/>
              <a:t>Navigability implies </a:t>
            </a:r>
            <a:r>
              <a:rPr lang="en-US" sz="2800" dirty="0" smtClean="0"/>
              <a:t>visibility</a:t>
            </a:r>
            <a:endParaRPr lang="en-US" sz="2800" dirty="0"/>
          </a:p>
          <a:p>
            <a:r>
              <a:rPr lang="en-US" sz="2800" dirty="0"/>
              <a:t>Most, if not all, associations in design-oriented class diagrams should be adorned with the necessary navigability arrows. </a:t>
            </a:r>
          </a:p>
          <a:p>
            <a:endParaRPr lang="en-US" sz="28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302500" cy="1431925"/>
          </a:xfrm>
        </p:spPr>
        <p:txBody>
          <a:bodyPr/>
          <a:lstStyle/>
          <a:p>
            <a:r>
              <a:rPr lang="en-US" dirty="0"/>
              <a:t>Showing </a:t>
            </a:r>
            <a:r>
              <a:rPr lang="en-US" dirty="0" smtClean="0"/>
              <a:t>Navigability </a:t>
            </a:r>
            <a:r>
              <a:rPr lang="en-US" dirty="0"/>
              <a:t>or </a:t>
            </a:r>
            <a:r>
              <a:rPr lang="en-US" dirty="0" smtClean="0"/>
              <a:t>Attribute Visibility</a:t>
            </a:r>
            <a:endParaRPr lang="en-US" dirty="0"/>
          </a:p>
        </p:txBody>
      </p:sp>
      <p:graphicFrame>
        <p:nvGraphicFramePr>
          <p:cNvPr id="67584" name="Object 0"/>
          <p:cNvGraphicFramePr>
            <a:graphicFrameLocks noGrp="1" noChangeAspect="1"/>
          </p:cNvGraphicFramePr>
          <p:nvPr>
            <p:ph type="body" idx="1"/>
          </p:nvPr>
        </p:nvGraphicFramePr>
        <p:xfrm>
          <a:off x="1371600" y="1905000"/>
          <a:ext cx="6388100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79" name="Bitmap Image" r:id="rId3" imgW="4791744" imgH="3086531" progId="PBrush">
                  <p:embed/>
                </p:oleObj>
              </mc:Choice>
              <mc:Fallback>
                <p:oleObj name="Bitmap Image" r:id="rId3" imgW="4791744" imgH="3086531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1905000"/>
                        <a:ext cx="6388100" cy="411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 smtClean="0"/>
              <a:t>Associations </a:t>
            </a:r>
            <a:r>
              <a:rPr lang="en-US" dirty="0"/>
              <a:t>with navigability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/>
              <a:t>Define an association with a navigability adornment from A to </a:t>
            </a:r>
            <a:r>
              <a:rPr lang="en-US" dirty="0" smtClean="0"/>
              <a:t>B if: </a:t>
            </a:r>
            <a:endParaRPr lang="en-US" dirty="0"/>
          </a:p>
          <a:p>
            <a:pPr lvl="1"/>
            <a:r>
              <a:rPr lang="en-US" dirty="0"/>
              <a:t>A sends a message to </a:t>
            </a:r>
            <a:r>
              <a:rPr lang="en-US" dirty="0" smtClean="0"/>
              <a:t>B</a:t>
            </a:r>
            <a:endParaRPr lang="en-US" dirty="0"/>
          </a:p>
          <a:p>
            <a:pPr lvl="1"/>
            <a:r>
              <a:rPr lang="en-US" dirty="0"/>
              <a:t>A creates an instance </a:t>
            </a:r>
            <a:r>
              <a:rPr lang="en-US" dirty="0" smtClean="0"/>
              <a:t>B</a:t>
            </a:r>
            <a:endParaRPr lang="en-US" dirty="0"/>
          </a:p>
          <a:p>
            <a:pPr lvl="1"/>
            <a:r>
              <a:rPr lang="en-US" dirty="0"/>
              <a:t>A needs to maintain a connection to </a:t>
            </a:r>
            <a:r>
              <a:rPr lang="en-US" dirty="0" smtClean="0"/>
              <a:t>B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302500" cy="1255713"/>
          </a:xfrm>
        </p:spPr>
        <p:txBody>
          <a:bodyPr/>
          <a:lstStyle/>
          <a:p>
            <a:r>
              <a:rPr lang="en-US" dirty="0"/>
              <a:t>Associations with </a:t>
            </a:r>
            <a:r>
              <a:rPr lang="en-US" dirty="0" smtClean="0"/>
              <a:t>Navigability</a:t>
            </a:r>
            <a:endParaRPr lang="en-US" dirty="0"/>
          </a:p>
        </p:txBody>
      </p:sp>
      <p:graphicFrame>
        <p:nvGraphicFramePr>
          <p:cNvPr id="37891" name="Object 3"/>
          <p:cNvGraphicFramePr>
            <a:graphicFrameLocks noGrp="1" noChangeAspect="1"/>
          </p:cNvGraphicFramePr>
          <p:nvPr>
            <p:ph type="body" idx="1"/>
          </p:nvPr>
        </p:nvGraphicFramePr>
        <p:xfrm>
          <a:off x="1450975" y="1905000"/>
          <a:ext cx="6219825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27" name="Bitmap Image" r:id="rId3" imgW="4982270" imgH="3296110" progId="PBrush">
                  <p:embed/>
                </p:oleObj>
              </mc:Choice>
              <mc:Fallback>
                <p:oleObj name="Bitmap Image" r:id="rId3" imgW="4982270" imgH="3296110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0975" y="1905000"/>
                        <a:ext cx="6219825" cy="411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22300" y="304800"/>
            <a:ext cx="8521700" cy="1203325"/>
          </a:xfrm>
        </p:spPr>
        <p:txBody>
          <a:bodyPr/>
          <a:lstStyle/>
          <a:p>
            <a:r>
              <a:rPr lang="en-US" dirty="0"/>
              <a:t>Adding </a:t>
            </a:r>
            <a:r>
              <a:rPr lang="en-US" dirty="0" smtClean="0"/>
              <a:t>Dependency Relationships</a:t>
            </a:r>
            <a:endParaRPr lang="en-US" dirty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/>
              <a:t>Dependency relationship indicates that one element (of any kind, including classes, use cases, and so on) has knowledge of another element. </a:t>
            </a:r>
          </a:p>
          <a:p>
            <a:pPr lvl="1"/>
            <a:r>
              <a:rPr lang="en-US" dirty="0"/>
              <a:t>A dependency is a using relationship that states a change in specification of one thing may affect another thing that uses it, but not necessarily the reverse.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Dependency continued</a:t>
            </a:r>
            <a:endParaRPr lang="en-US" dirty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dependency relationship is useful to depict non-attribute visibility between classes. </a:t>
            </a:r>
          </a:p>
          <a:p>
            <a:pPr lvl="1"/>
            <a:r>
              <a:rPr lang="en-US"/>
              <a:t>Parameters </a:t>
            </a:r>
          </a:p>
          <a:p>
            <a:pPr lvl="1"/>
            <a:r>
              <a:rPr lang="en-US"/>
              <a:t>Global or local visibility </a:t>
            </a:r>
          </a:p>
          <a:p>
            <a:pPr lvl="1"/>
            <a:r>
              <a:rPr lang="en-US"/>
              <a:t>A dashed arrow line </a:t>
            </a:r>
          </a:p>
          <a:p>
            <a:pPr lvl="1"/>
            <a:r>
              <a:rPr lang="en-US"/>
              <a:t>A dashed directed line </a:t>
            </a:r>
          </a:p>
          <a:p>
            <a:endParaRPr lang="en-US"/>
          </a:p>
        </p:txBody>
      </p:sp>
      <p:sp>
        <p:nvSpPr>
          <p:cNvPr id="40964" name="Line 4"/>
          <p:cNvSpPr>
            <a:spLocks noChangeShapeType="1"/>
          </p:cNvSpPr>
          <p:nvPr/>
        </p:nvSpPr>
        <p:spPr bwMode="auto">
          <a:xfrm>
            <a:off x="2209800" y="4724400"/>
            <a:ext cx="16764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7010400" cy="1431925"/>
          </a:xfrm>
        </p:spPr>
        <p:txBody>
          <a:bodyPr/>
          <a:lstStyle/>
          <a:p>
            <a:r>
              <a:rPr lang="en-US"/>
              <a:t>Dependency relationships non-attribute visibility</a:t>
            </a:r>
          </a:p>
        </p:txBody>
      </p:sp>
      <p:graphicFrame>
        <p:nvGraphicFramePr>
          <p:cNvPr id="68608" name="Object 0"/>
          <p:cNvGraphicFramePr>
            <a:graphicFrameLocks noGrp="1" noChangeAspect="1"/>
          </p:cNvGraphicFramePr>
          <p:nvPr>
            <p:ph type="body" idx="1"/>
          </p:nvPr>
        </p:nvGraphicFramePr>
        <p:xfrm>
          <a:off x="1774825" y="1905000"/>
          <a:ext cx="5572125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51" name="Bitmap Image" r:id="rId3" imgW="4153480" imgH="3067478" progId="PBrush">
                  <p:embed/>
                </p:oleObj>
              </mc:Choice>
              <mc:Fallback>
                <p:oleObj name="Bitmap Image" r:id="rId3" imgW="4153480" imgH="3067478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4825" y="1905000"/>
                        <a:ext cx="5572125" cy="411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Notation for member details</a:t>
            </a:r>
          </a:p>
        </p:txBody>
      </p:sp>
      <p:graphicFrame>
        <p:nvGraphicFramePr>
          <p:cNvPr id="45059" name="Object 3"/>
          <p:cNvGraphicFramePr>
            <a:graphicFrameLocks noGrp="1" noChangeAspect="1"/>
          </p:cNvGraphicFramePr>
          <p:nvPr>
            <p:ph type="body" idx="1"/>
          </p:nvPr>
        </p:nvGraphicFramePr>
        <p:xfrm>
          <a:off x="381000" y="1752600"/>
          <a:ext cx="7696200" cy="487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75" name="Bitmap Image" r:id="rId3" imgW="5504762" imgH="3685714" progId="PBrush">
                  <p:embed/>
                </p:oleObj>
              </mc:Choice>
              <mc:Fallback>
                <p:oleObj name="Bitmap Image" r:id="rId3" imgW="5504762" imgH="3685714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752600"/>
                        <a:ext cx="7696200" cy="4876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302500" cy="1431925"/>
          </a:xfrm>
        </p:spPr>
        <p:txBody>
          <a:bodyPr/>
          <a:lstStyle/>
          <a:p>
            <a:r>
              <a:rPr lang="en-US" dirty="0"/>
              <a:t>Notation for method bodies in DCDs.</a:t>
            </a:r>
          </a:p>
        </p:txBody>
      </p:sp>
      <p:graphicFrame>
        <p:nvGraphicFramePr>
          <p:cNvPr id="69632" name="Object 0"/>
          <p:cNvGraphicFramePr>
            <a:graphicFrameLocks noGrp="1" noChangeAspect="1"/>
          </p:cNvGraphicFramePr>
          <p:nvPr>
            <p:ph type="body" idx="1"/>
          </p:nvPr>
        </p:nvGraphicFramePr>
        <p:xfrm>
          <a:off x="865188" y="1905000"/>
          <a:ext cx="7391400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23" name="Bitmap Image" r:id="rId3" imgW="5285714" imgH="2943636" progId="PBrush">
                  <p:embed/>
                </p:oleObj>
              </mc:Choice>
              <mc:Fallback>
                <p:oleObj name="Bitmap Image" r:id="rId3" imgW="5285714" imgH="2943636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5188" y="1905000"/>
                        <a:ext cx="7391400" cy="411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/>
              <a:t>Class Diagrams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The UML has notation for showing design details in static structure. 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Class diagrams 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The definition of </a:t>
            </a:r>
            <a:r>
              <a:rPr lang="en-US" sz="2800" dirty="0" smtClean="0"/>
              <a:t>Design Class Diagrams (DCDs) occurs </a:t>
            </a:r>
            <a:r>
              <a:rPr lang="en-US" sz="2800" dirty="0"/>
              <a:t>within the design phase. 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The UML does not specifically define design class diagram. 	</a:t>
            </a:r>
            <a:endParaRPr lang="en-US" dirty="0" smtClean="0"/>
          </a:p>
          <a:p>
            <a:pPr lvl="1">
              <a:lnSpc>
                <a:spcPct val="90000"/>
              </a:lnSpc>
            </a:pPr>
            <a:r>
              <a:rPr lang="en-US" dirty="0" smtClean="0"/>
              <a:t>It </a:t>
            </a:r>
            <a:r>
              <a:rPr lang="en-US" dirty="0"/>
              <a:t>is a design view </a:t>
            </a:r>
            <a:r>
              <a:rPr lang="en-US" dirty="0" smtClean="0"/>
              <a:t>of software </a:t>
            </a:r>
            <a:r>
              <a:rPr lang="en-US" dirty="0"/>
              <a:t>entities, rather than an analytical view </a:t>
            </a:r>
            <a:r>
              <a:rPr lang="en-US" dirty="0" smtClean="0"/>
              <a:t>of </a:t>
            </a:r>
            <a:r>
              <a:rPr lang="en-US" dirty="0"/>
              <a:t>domain concepts.</a:t>
            </a:r>
            <a:r>
              <a:rPr lang="en-US" sz="2400" dirty="0"/>
              <a:t> 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/>
              <a:t>Interfaces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/>
              <a:t>The UML has several ways to show interface implementations.  </a:t>
            </a:r>
            <a:endParaRPr lang="en-US" dirty="0" smtClean="0"/>
          </a:p>
          <a:p>
            <a:r>
              <a:rPr lang="en-US" dirty="0" smtClean="0"/>
              <a:t>Most designers </a:t>
            </a:r>
            <a:r>
              <a:rPr lang="en-US" dirty="0"/>
              <a:t>use a dependency arrow and the </a:t>
            </a:r>
            <a:r>
              <a:rPr lang="en-US" dirty="0">
                <a:cs typeface="Arial" charset="0"/>
              </a:rPr>
              <a:t>«interface» stereotype.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/>
              <a:t>Interface Example</a:t>
            </a: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3657600" y="1828800"/>
            <a:ext cx="1981200" cy="4724400"/>
            <a:chOff x="528" y="1104"/>
            <a:chExt cx="1248" cy="2976"/>
          </a:xfrm>
        </p:grpSpPr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576" y="1104"/>
              <a:ext cx="1200" cy="960"/>
              <a:chOff x="576" y="1200"/>
              <a:chExt cx="1200" cy="960"/>
            </a:xfrm>
          </p:grpSpPr>
          <p:sp>
            <p:nvSpPr>
              <p:cNvPr id="64516" name="Rectangle 4"/>
              <p:cNvSpPr>
                <a:spLocks noChangeArrowheads="1"/>
              </p:cNvSpPr>
              <p:nvPr/>
            </p:nvSpPr>
            <p:spPr bwMode="auto">
              <a:xfrm>
                <a:off x="576" y="1200"/>
                <a:ext cx="1200" cy="96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17" name="Line 5"/>
              <p:cNvSpPr>
                <a:spLocks noChangeShapeType="1"/>
              </p:cNvSpPr>
              <p:nvPr/>
            </p:nvSpPr>
            <p:spPr bwMode="auto">
              <a:xfrm>
                <a:off x="576" y="1824"/>
                <a:ext cx="12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4518" name="Text Box 6"/>
              <p:cNvSpPr txBox="1">
                <a:spLocks noChangeArrowheads="1"/>
              </p:cNvSpPr>
              <p:nvPr/>
            </p:nvSpPr>
            <p:spPr bwMode="auto">
              <a:xfrm>
                <a:off x="768" y="1296"/>
                <a:ext cx="804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800" b="1"/>
                  <a:t>«interface»</a:t>
                </a:r>
              </a:p>
              <a:p>
                <a:pPr algn="ctr"/>
                <a:r>
                  <a:rPr lang="en-US" sz="1800" b="1"/>
                  <a:t>Timer</a:t>
                </a:r>
              </a:p>
            </p:txBody>
          </p:sp>
          <p:sp>
            <p:nvSpPr>
              <p:cNvPr id="64519" name="Text Box 7"/>
              <p:cNvSpPr txBox="1">
                <a:spLocks noChangeArrowheads="1"/>
              </p:cNvSpPr>
              <p:nvPr/>
            </p:nvSpPr>
            <p:spPr bwMode="auto">
              <a:xfrm>
                <a:off x="624" y="1872"/>
                <a:ext cx="651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600" b="1"/>
                  <a:t>getTime()</a:t>
                </a:r>
              </a:p>
            </p:txBody>
          </p:sp>
        </p:grpSp>
        <p:sp>
          <p:nvSpPr>
            <p:cNvPr id="64524" name="Line 12"/>
            <p:cNvSpPr>
              <a:spLocks noChangeShapeType="1"/>
            </p:cNvSpPr>
            <p:nvPr/>
          </p:nvSpPr>
          <p:spPr bwMode="auto">
            <a:xfrm flipV="1">
              <a:off x="1104" y="2064"/>
              <a:ext cx="0" cy="72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lgDash"/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4" name="Group 20"/>
            <p:cNvGrpSpPr>
              <a:grpSpLocks/>
            </p:cNvGrpSpPr>
            <p:nvPr/>
          </p:nvGrpSpPr>
          <p:grpSpPr bwMode="auto">
            <a:xfrm>
              <a:off x="528" y="2784"/>
              <a:ext cx="1200" cy="1296"/>
              <a:chOff x="528" y="2784"/>
              <a:chExt cx="1200" cy="1296"/>
            </a:xfrm>
          </p:grpSpPr>
          <p:sp>
            <p:nvSpPr>
              <p:cNvPr id="64521" name="Rectangle 9"/>
              <p:cNvSpPr>
                <a:spLocks noChangeArrowheads="1"/>
              </p:cNvSpPr>
              <p:nvPr/>
            </p:nvSpPr>
            <p:spPr bwMode="auto">
              <a:xfrm>
                <a:off x="528" y="2784"/>
                <a:ext cx="1200" cy="1296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22" name="Line 10"/>
              <p:cNvSpPr>
                <a:spLocks noChangeShapeType="1"/>
              </p:cNvSpPr>
              <p:nvPr/>
            </p:nvSpPr>
            <p:spPr bwMode="auto">
              <a:xfrm>
                <a:off x="528" y="3216"/>
                <a:ext cx="12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4523" name="Line 11"/>
              <p:cNvSpPr>
                <a:spLocks noChangeShapeType="1"/>
              </p:cNvSpPr>
              <p:nvPr/>
            </p:nvSpPr>
            <p:spPr bwMode="auto">
              <a:xfrm>
                <a:off x="528" y="3696"/>
                <a:ext cx="12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4525" name="Text Box 13"/>
              <p:cNvSpPr txBox="1">
                <a:spLocks noChangeArrowheads="1"/>
              </p:cNvSpPr>
              <p:nvPr/>
            </p:nvSpPr>
            <p:spPr bwMode="auto">
              <a:xfrm>
                <a:off x="816" y="2880"/>
                <a:ext cx="548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800" b="1"/>
                  <a:t>Clock1</a:t>
                </a:r>
              </a:p>
            </p:txBody>
          </p:sp>
          <p:sp>
            <p:nvSpPr>
              <p:cNvPr id="64531" name="Text Box 19"/>
              <p:cNvSpPr txBox="1">
                <a:spLocks noChangeArrowheads="1"/>
              </p:cNvSpPr>
              <p:nvPr/>
            </p:nvSpPr>
            <p:spPr bwMode="auto">
              <a:xfrm>
                <a:off x="720" y="3744"/>
                <a:ext cx="75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800" b="1"/>
                  <a:t>getTime( )</a:t>
                </a:r>
              </a:p>
            </p:txBody>
          </p:sp>
        </p:grpSp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/>
              <a:t>UML </a:t>
            </a:r>
            <a:r>
              <a:rPr lang="en-US" dirty="0" smtClean="0"/>
              <a:t>Stereotypes</a:t>
            </a:r>
            <a:endParaRPr lang="en-US" dirty="0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UML uses </a:t>
            </a:r>
            <a:r>
              <a:rPr lang="en-US" i="1" dirty="0"/>
              <a:t>stereotypes</a:t>
            </a:r>
            <a:r>
              <a:rPr lang="en-US" dirty="0"/>
              <a:t> encapsulated in guillemots (</a:t>
            </a:r>
            <a:r>
              <a:rPr lang="en-US" dirty="0">
                <a:solidFill>
                  <a:schemeClr val="tx2"/>
                </a:solidFill>
                <a:cs typeface="Arial" charset="0"/>
              </a:rPr>
              <a:t>« </a:t>
            </a:r>
            <a:r>
              <a:rPr lang="en-US" dirty="0">
                <a:cs typeface="Arial" charset="0"/>
              </a:rPr>
              <a:t>and </a:t>
            </a:r>
            <a:r>
              <a:rPr lang="en-US" dirty="0">
                <a:solidFill>
                  <a:schemeClr val="tx2"/>
                </a:solidFill>
                <a:cs typeface="Arial" charset="0"/>
              </a:rPr>
              <a:t>»</a:t>
            </a:r>
            <a:r>
              <a:rPr lang="en-US" dirty="0">
                <a:cs typeface="Arial" charset="0"/>
              </a:rPr>
              <a:t>,</a:t>
            </a:r>
            <a:r>
              <a:rPr lang="en-US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i="1" dirty="0">
                <a:cs typeface="Arial" charset="0"/>
              </a:rPr>
              <a:t>not</a:t>
            </a:r>
            <a:r>
              <a:rPr lang="en-US" dirty="0">
                <a:cs typeface="Arial" charset="0"/>
              </a:rPr>
              <a:t> </a:t>
            </a:r>
            <a:r>
              <a:rPr lang="en-US" dirty="0">
                <a:solidFill>
                  <a:schemeClr val="tx2"/>
                </a:solidFill>
                <a:cs typeface="Arial" charset="0"/>
              </a:rPr>
              <a:t>&lt;&lt;</a:t>
            </a:r>
            <a:r>
              <a:rPr lang="en-US" dirty="0">
                <a:cs typeface="Arial" charset="0"/>
              </a:rPr>
              <a:t> and </a:t>
            </a:r>
            <a:r>
              <a:rPr lang="en-US" dirty="0">
                <a:solidFill>
                  <a:schemeClr val="tx2"/>
                </a:solidFill>
                <a:cs typeface="Arial" charset="0"/>
              </a:rPr>
              <a:t>&gt;&gt; </a:t>
            </a:r>
            <a:r>
              <a:rPr lang="en-US" dirty="0">
                <a:cs typeface="Arial" charset="0"/>
              </a:rPr>
              <a:t>) to extend many diagram symbols.</a:t>
            </a:r>
          </a:p>
          <a:p>
            <a:r>
              <a:rPr lang="en-US" dirty="0">
                <a:cs typeface="Arial" charset="0"/>
              </a:rPr>
              <a:t>Guillemots can be found in the </a:t>
            </a:r>
            <a:r>
              <a:rPr lang="en-US" b="1" dirty="0">
                <a:latin typeface="Courier New" pitchFamily="49" charset="0"/>
                <a:cs typeface="Arial" charset="0"/>
              </a:rPr>
              <a:t>latin-1</a:t>
            </a:r>
            <a:r>
              <a:rPr lang="en-US" dirty="0">
                <a:cs typeface="Arial" charset="0"/>
              </a:rPr>
              <a:t> symbol set in Windows </a:t>
            </a:r>
            <a:r>
              <a:rPr lang="en-US" i="1" dirty="0">
                <a:cs typeface="Arial" charset="0"/>
              </a:rPr>
              <a:t>Insert Symbol</a:t>
            </a:r>
            <a:r>
              <a:rPr lang="en-US" dirty="0">
                <a:cs typeface="Arial" charset="0"/>
              </a:rPr>
              <a:t> command)</a:t>
            </a:r>
          </a:p>
          <a:p>
            <a:r>
              <a:rPr lang="en-US" dirty="0">
                <a:cs typeface="Arial" charset="0"/>
              </a:rPr>
              <a:t>Examples: «interface» «extends» «includes» «actor» «creates» 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 smtClean="0"/>
              <a:t>Associations</a:t>
            </a:r>
            <a:endParaRPr lang="en-US" dirty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/>
              <a:t>An association is a structural relationship that specifies that objects of one thing are connected to objects of another. </a:t>
            </a:r>
            <a:endParaRPr lang="en-US" dirty="0" smtClean="0"/>
          </a:p>
          <a:p>
            <a:r>
              <a:rPr lang="en-US" dirty="0" smtClean="0"/>
              <a:t>Shown as a solid line</a:t>
            </a:r>
            <a:endParaRPr lang="en-US" dirty="0"/>
          </a:p>
          <a:p>
            <a:pPr>
              <a:buFont typeface="Wingdings" pitchFamily="2" charset="2"/>
              <a:buNone/>
            </a:pPr>
            <a:r>
              <a:rPr lang="en-US" dirty="0"/>
              <a:t>			</a:t>
            </a:r>
          </a:p>
        </p:txBody>
      </p:sp>
      <p:sp>
        <p:nvSpPr>
          <p:cNvPr id="49156" name="Line 4"/>
          <p:cNvSpPr>
            <a:spLocks noChangeShapeType="1"/>
          </p:cNvSpPr>
          <p:nvPr/>
        </p:nvSpPr>
        <p:spPr bwMode="auto">
          <a:xfrm>
            <a:off x="2895600" y="3886200"/>
            <a:ext cx="2362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/>
              <a:t>Generalization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8208963" cy="4114800"/>
          </a:xfrm>
        </p:spPr>
        <p:txBody>
          <a:bodyPr/>
          <a:lstStyle/>
          <a:p>
            <a:r>
              <a:rPr lang="en-US" dirty="0"/>
              <a:t>A generalization is a relationship between a general thing (called the super class or parent) and a more specific kind of that thing (called the subclass or child). </a:t>
            </a:r>
          </a:p>
          <a:p>
            <a:r>
              <a:rPr lang="en-US" dirty="0"/>
              <a:t>is-a-kind-of relationship</a:t>
            </a:r>
            <a:r>
              <a:rPr lang="en-US" dirty="0" smtClean="0"/>
              <a:t>.</a:t>
            </a:r>
          </a:p>
          <a:p>
            <a:r>
              <a:rPr lang="en-US" dirty="0" smtClean="0"/>
              <a:t>Shown as solid line with empty arrowhead</a:t>
            </a:r>
            <a:endParaRPr lang="en-US" dirty="0"/>
          </a:p>
          <a:p>
            <a:pPr>
              <a:buFont typeface="Wingdings" pitchFamily="2" charset="2"/>
              <a:buNone/>
            </a:pPr>
            <a:r>
              <a:rPr lang="en-US" dirty="0"/>
              <a:t>		</a:t>
            </a:r>
          </a:p>
          <a:p>
            <a:pPr>
              <a:buFont typeface="Wingdings" pitchFamily="2" charset="2"/>
              <a:buNone/>
            </a:pPr>
            <a:r>
              <a:rPr lang="en-US" dirty="0"/>
              <a:t>				</a:t>
            </a:r>
          </a:p>
          <a:p>
            <a:pPr>
              <a:buFont typeface="Wingdings" pitchFamily="2" charset="2"/>
              <a:buNone/>
            </a:pPr>
            <a:endParaRPr lang="en-US" dirty="0"/>
          </a:p>
        </p:txBody>
      </p:sp>
      <p:sp>
        <p:nvSpPr>
          <p:cNvPr id="52229" name="Line 5"/>
          <p:cNvSpPr>
            <a:spLocks noChangeShapeType="1"/>
          </p:cNvSpPr>
          <p:nvPr/>
        </p:nvSpPr>
        <p:spPr bwMode="auto">
          <a:xfrm>
            <a:off x="2971800" y="54864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52235" name="AutoShape 11"/>
          <p:cNvSpPr>
            <a:spLocks noChangeArrowheads="1"/>
          </p:cNvSpPr>
          <p:nvPr/>
        </p:nvSpPr>
        <p:spPr bwMode="auto">
          <a:xfrm rot="-7804021">
            <a:off x="5143500" y="5219700"/>
            <a:ext cx="609600" cy="533400"/>
          </a:xfrm>
          <a:prstGeom prst="rtTriangl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 smtClean="0"/>
              <a:t>Aggregation / Composition</a:t>
            </a:r>
            <a:endParaRPr lang="en-US" dirty="0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r>
              <a:rPr lang="en-US" dirty="0"/>
              <a:t>Whole/part </a:t>
            </a:r>
            <a:r>
              <a:rPr lang="en-US" dirty="0" smtClean="0"/>
              <a:t>(Has-a) relationships </a:t>
            </a:r>
            <a:endParaRPr lang="en-US" dirty="0"/>
          </a:p>
          <a:p>
            <a:r>
              <a:rPr lang="en-US" dirty="0" smtClean="0"/>
              <a:t>More concerned with Compositions</a:t>
            </a:r>
          </a:p>
          <a:p>
            <a:pPr lvl="1"/>
            <a:r>
              <a:rPr lang="en-US" dirty="0" smtClean="0"/>
              <a:t>Part belongs to one composite at a time</a:t>
            </a:r>
          </a:p>
          <a:p>
            <a:pPr lvl="1"/>
            <a:r>
              <a:rPr lang="en-US" dirty="0" smtClean="0"/>
              <a:t>Part must always belong to a composite</a:t>
            </a:r>
          </a:p>
          <a:p>
            <a:pPr lvl="1"/>
            <a:r>
              <a:rPr lang="en-US" dirty="0" smtClean="0"/>
              <a:t>Composite </a:t>
            </a:r>
            <a:r>
              <a:rPr lang="en-US" smtClean="0"/>
              <a:t>creates/deletes its </a:t>
            </a:r>
            <a:r>
              <a:rPr lang="en-US" dirty="0" smtClean="0"/>
              <a:t>parts</a:t>
            </a:r>
            <a:endParaRPr lang="en-US" dirty="0"/>
          </a:p>
          <a:p>
            <a:pPr>
              <a:buFont typeface="Wingdings" pitchFamily="2" charset="2"/>
              <a:buNone/>
            </a:pPr>
            <a:r>
              <a:rPr lang="en-US" dirty="0" smtClean="0"/>
              <a:t>      Aggregation:             Composition:</a:t>
            </a:r>
          </a:p>
          <a:p>
            <a:pPr>
              <a:buFont typeface="Wingdings" pitchFamily="2" charset="2"/>
              <a:buNone/>
            </a:pPr>
            <a:endParaRPr lang="en-US" dirty="0"/>
          </a:p>
          <a:p>
            <a:pPr>
              <a:buFont typeface="Wingdings" pitchFamily="2" charset="2"/>
              <a:buNone/>
            </a:pPr>
            <a:r>
              <a:rPr lang="en-US" dirty="0"/>
              <a:t>				</a:t>
            </a:r>
          </a:p>
          <a:p>
            <a:endParaRPr lang="en-US" dirty="0"/>
          </a:p>
        </p:txBody>
      </p:sp>
      <p:sp>
        <p:nvSpPr>
          <p:cNvPr id="53253" name="Line 5"/>
          <p:cNvSpPr>
            <a:spLocks noChangeShapeType="1"/>
          </p:cNvSpPr>
          <p:nvPr/>
        </p:nvSpPr>
        <p:spPr bwMode="auto">
          <a:xfrm>
            <a:off x="1295400" y="49530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auto">
          <a:xfrm rot="-2379175">
            <a:off x="3379098" y="4797338"/>
            <a:ext cx="374478" cy="40460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Line 5"/>
          <p:cNvSpPr>
            <a:spLocks noChangeShapeType="1"/>
          </p:cNvSpPr>
          <p:nvPr/>
        </p:nvSpPr>
        <p:spPr bwMode="auto">
          <a:xfrm>
            <a:off x="4648200" y="49530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 rot="-2379175">
            <a:off x="6731898" y="4797338"/>
            <a:ext cx="374478" cy="40460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/>
              <a:t>Realization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A realization is a semantic relationship between classifiers in which one classifier specifies a contract that another classifier guarantees to carry out. </a:t>
            </a:r>
          </a:p>
          <a:p>
            <a:pPr>
              <a:lnSpc>
                <a:spcPct val="90000"/>
              </a:lnSpc>
            </a:pPr>
            <a:r>
              <a:rPr lang="en-US" dirty="0"/>
              <a:t>We use realization in two circumstances: 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In the context of interfaces. 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In the context of collaborations.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en-US" dirty="0"/>
              <a:t>				</a:t>
            </a:r>
          </a:p>
          <a:p>
            <a:pPr>
              <a:lnSpc>
                <a:spcPct val="90000"/>
              </a:lnSpc>
            </a:pPr>
            <a:endParaRPr lang="en-US" dirty="0"/>
          </a:p>
        </p:txBody>
      </p:sp>
      <p:sp>
        <p:nvSpPr>
          <p:cNvPr id="54276" name="Line 4"/>
          <p:cNvSpPr>
            <a:spLocks noChangeShapeType="1"/>
          </p:cNvSpPr>
          <p:nvPr/>
        </p:nvSpPr>
        <p:spPr bwMode="auto">
          <a:xfrm>
            <a:off x="2971800" y="5562600"/>
            <a:ext cx="1676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54277" name="AutoShape 5"/>
          <p:cNvSpPr>
            <a:spLocks noChangeArrowheads="1"/>
          </p:cNvSpPr>
          <p:nvPr/>
        </p:nvSpPr>
        <p:spPr bwMode="auto">
          <a:xfrm rot="-8120222">
            <a:off x="4495800" y="5334000"/>
            <a:ext cx="381000" cy="381000"/>
          </a:xfrm>
          <a:prstGeom prst="rtTriangl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/>
              <a:t>UP Artifacts</a:t>
            </a:r>
          </a:p>
        </p:txBody>
      </p:sp>
      <p:graphicFrame>
        <p:nvGraphicFramePr>
          <p:cNvPr id="59395" name="Object 3"/>
          <p:cNvGraphicFramePr>
            <a:graphicFrameLocks noGrp="1" noChangeAspect="1"/>
          </p:cNvGraphicFramePr>
          <p:nvPr>
            <p:ph type="body" idx="1"/>
          </p:nvPr>
        </p:nvGraphicFramePr>
        <p:xfrm>
          <a:off x="1676400" y="1905000"/>
          <a:ext cx="4662488" cy="495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47" name="Bitmap Image" r:id="rId3" imgW="3971429" imgH="4219048" progId="PBrush">
                  <p:embed/>
                </p:oleObj>
              </mc:Choice>
              <mc:Fallback>
                <p:oleObj name="Bitmap Image" r:id="rId3" imgW="3971429" imgH="4219048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1905000"/>
                        <a:ext cx="4662488" cy="4953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Rectangle 4"/>
          <p:cNvSpPr>
            <a:spLocks noGrp="1" noChangeArrowheads="1"/>
          </p:cNvSpPr>
          <p:nvPr>
            <p:ph type="title"/>
          </p:nvPr>
        </p:nvSpPr>
        <p:spPr>
          <a:xfrm>
            <a:off x="5943600" y="2133600"/>
            <a:ext cx="3200400" cy="2771775"/>
          </a:xfrm>
        </p:spPr>
        <p:txBody>
          <a:bodyPr/>
          <a:lstStyle/>
          <a:p>
            <a:r>
              <a:rPr lang="en-US" sz="3600" dirty="0" smtClean="0"/>
              <a:t>Figure 16-1</a:t>
            </a:r>
            <a:r>
              <a:rPr lang="en-US" sz="3600" dirty="0"/>
              <a:t> </a:t>
            </a:r>
            <a:r>
              <a:rPr lang="en-US" sz="3600" dirty="0" smtClean="0"/>
              <a:t>DCD</a:t>
            </a:r>
            <a:r>
              <a:rPr lang="en-US" sz="3600" dirty="0"/>
              <a:t> </a:t>
            </a:r>
            <a:r>
              <a:rPr lang="en-US" sz="3600" dirty="0" smtClean="0"/>
              <a:t>Summary</a:t>
            </a:r>
            <a:endParaRPr lang="en-US" sz="3600" dirty="0"/>
          </a:p>
        </p:txBody>
      </p:sp>
      <p:pic>
        <p:nvPicPr>
          <p:cNvPr id="60421" name="Picture 5" descr="Fig16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762000"/>
            <a:ext cx="5565796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/>
              <a:t>Design Class Diagrams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/>
              <a:t>The creation of design class diagrams is dependent upon the prior creation of: </a:t>
            </a:r>
          </a:p>
          <a:p>
            <a:r>
              <a:rPr lang="en-US" dirty="0"/>
              <a:t>Interaction </a:t>
            </a:r>
            <a:r>
              <a:rPr lang="en-US" dirty="0" smtClean="0"/>
              <a:t>diagrams</a:t>
            </a:r>
          </a:p>
          <a:p>
            <a:pPr lvl="1"/>
            <a:r>
              <a:rPr lang="en-US" dirty="0" smtClean="0"/>
              <a:t>Identifies </a:t>
            </a:r>
            <a:r>
              <a:rPr lang="en-US" dirty="0"/>
              <a:t>the </a:t>
            </a:r>
            <a:r>
              <a:rPr lang="en-US" dirty="0" smtClean="0"/>
              <a:t>software </a:t>
            </a:r>
            <a:r>
              <a:rPr lang="en-US" dirty="0"/>
              <a:t>classes that </a:t>
            </a:r>
            <a:r>
              <a:rPr lang="en-US" dirty="0" smtClean="0"/>
              <a:t>participate in </a:t>
            </a:r>
            <a:r>
              <a:rPr lang="en-US" dirty="0"/>
              <a:t>the solution, plus the methods of classes. </a:t>
            </a:r>
            <a:endParaRPr lang="en-US" dirty="0" smtClean="0"/>
          </a:p>
          <a:p>
            <a:pPr lvl="1"/>
            <a:r>
              <a:rPr lang="en-US" dirty="0" smtClean="0"/>
              <a:t>In practice, typically created in parallel w/ DCD</a:t>
            </a:r>
            <a:endParaRPr lang="en-US" dirty="0"/>
          </a:p>
          <a:p>
            <a:r>
              <a:rPr lang="en-US" dirty="0"/>
              <a:t>Conceptual model </a:t>
            </a:r>
          </a:p>
          <a:p>
            <a:pPr lvl="1"/>
            <a:r>
              <a:rPr lang="en-US" dirty="0"/>
              <a:t> Adds detail to the class definitions.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a </a:t>
            </a:r>
            <a:r>
              <a:rPr lang="en-US" dirty="0" smtClean="0"/>
              <a:t>DCD</a:t>
            </a:r>
            <a:endParaRPr lang="en-US" dirty="0"/>
          </a:p>
        </p:txBody>
      </p:sp>
      <p:graphicFrame>
        <p:nvGraphicFramePr>
          <p:cNvPr id="9219" name="Object 3"/>
          <p:cNvGraphicFramePr>
            <a:graphicFrameLocks noGrp="1" noChangeAspect="1"/>
          </p:cNvGraphicFramePr>
          <p:nvPr>
            <p:ph type="body" idx="1"/>
          </p:nvPr>
        </p:nvGraphicFramePr>
        <p:xfrm>
          <a:off x="733425" y="1905000"/>
          <a:ext cx="7656513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11" name="Bitmap Image" r:id="rId3" imgW="5210902" imgH="2800741" progId="PBrush">
                  <p:embed/>
                </p:oleObj>
              </mc:Choice>
              <mc:Fallback>
                <p:oleObj name="Bitmap Image" r:id="rId3" imgW="5210902" imgH="2800741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3425" y="1905000"/>
                        <a:ext cx="7656513" cy="411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 smtClean="0"/>
              <a:t>Information in a DCD</a:t>
            </a:r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382000" cy="4648200"/>
          </a:xfrm>
        </p:spPr>
        <p:txBody>
          <a:bodyPr/>
          <a:lstStyle/>
          <a:p>
            <a:pPr marL="533400" indent="-533400"/>
            <a:r>
              <a:rPr lang="en-US" sz="2800" dirty="0"/>
              <a:t>A </a:t>
            </a:r>
            <a:r>
              <a:rPr lang="en-US" dirty="0" smtClean="0"/>
              <a:t>DCD</a:t>
            </a:r>
            <a:r>
              <a:rPr lang="en-US" sz="2800" dirty="0" smtClean="0"/>
              <a:t> </a:t>
            </a:r>
            <a:r>
              <a:rPr lang="en-US" sz="2800" dirty="0"/>
              <a:t>illustrates the specifications for </a:t>
            </a:r>
            <a:r>
              <a:rPr lang="en-US" sz="2800" dirty="0" smtClean="0"/>
              <a:t>software </a:t>
            </a:r>
            <a:r>
              <a:rPr lang="en-US" sz="2800" dirty="0"/>
              <a:t>classes and </a:t>
            </a:r>
            <a:r>
              <a:rPr lang="en-US" sz="2800" dirty="0" smtClean="0"/>
              <a:t>interfaces</a:t>
            </a:r>
            <a:endParaRPr lang="en-US" sz="2800" dirty="0"/>
          </a:p>
          <a:p>
            <a:pPr marL="533400" indent="-533400"/>
            <a:r>
              <a:rPr lang="en-US" sz="2800" dirty="0"/>
              <a:t>Typical information included:</a:t>
            </a:r>
          </a:p>
          <a:p>
            <a:pPr marL="914400" lvl="1" indent="-457200">
              <a:buClr>
                <a:schemeClr val="hlink"/>
              </a:buClr>
              <a:buFont typeface="Wingdings" pitchFamily="2" charset="2"/>
              <a:buChar char="§"/>
            </a:pPr>
            <a:r>
              <a:rPr lang="en-US" dirty="0"/>
              <a:t>Classes, associations, and attributes </a:t>
            </a:r>
          </a:p>
          <a:p>
            <a:pPr marL="914400" lvl="1" indent="-457200">
              <a:buClr>
                <a:schemeClr val="hlink"/>
              </a:buClr>
              <a:buFont typeface="Wingdings" pitchFamily="2" charset="2"/>
              <a:buChar char="§"/>
            </a:pPr>
            <a:r>
              <a:rPr lang="en-US" dirty="0"/>
              <a:t>Interfaces, with their operations and constants </a:t>
            </a:r>
          </a:p>
          <a:p>
            <a:pPr marL="914400" lvl="1" indent="-457200">
              <a:buClr>
                <a:schemeClr val="hlink"/>
              </a:buClr>
              <a:buFont typeface="Wingdings" pitchFamily="2" charset="2"/>
              <a:buChar char="§"/>
            </a:pPr>
            <a:r>
              <a:rPr lang="en-US" dirty="0"/>
              <a:t>Methods </a:t>
            </a:r>
          </a:p>
          <a:p>
            <a:pPr marL="914400" lvl="1" indent="-457200">
              <a:buClr>
                <a:schemeClr val="hlink"/>
              </a:buClr>
              <a:buFont typeface="Wingdings" pitchFamily="2" charset="2"/>
              <a:buChar char="§"/>
            </a:pPr>
            <a:r>
              <a:rPr lang="en-US" dirty="0"/>
              <a:t>Attribute type information </a:t>
            </a:r>
          </a:p>
          <a:p>
            <a:pPr marL="914400" lvl="1" indent="-457200">
              <a:buClr>
                <a:schemeClr val="hlink"/>
              </a:buClr>
              <a:buFont typeface="Wingdings" pitchFamily="2" charset="2"/>
              <a:buChar char="§"/>
            </a:pPr>
            <a:r>
              <a:rPr lang="en-US" dirty="0"/>
              <a:t>Navigability </a:t>
            </a:r>
          </a:p>
          <a:p>
            <a:pPr marL="914400" lvl="1" indent="-457200">
              <a:buClr>
                <a:schemeClr val="hlink"/>
              </a:buClr>
              <a:buFont typeface="Wingdings" pitchFamily="2" charset="2"/>
              <a:buChar char="§"/>
            </a:pPr>
            <a:r>
              <a:rPr lang="en-US" dirty="0"/>
              <a:t>Dependencies</a:t>
            </a:r>
            <a:r>
              <a:rPr lang="en-US" sz="2400" dirty="0"/>
              <a:t>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 smtClean="0"/>
              <a:t>Creating DCDs</a:t>
            </a:r>
            <a:endParaRPr lang="en-U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n-US" sz="2800" dirty="0"/>
              <a:t>Identify all the </a:t>
            </a:r>
            <a:r>
              <a:rPr lang="en-US" sz="2800" b="1" dirty="0"/>
              <a:t>classes</a:t>
            </a:r>
            <a:r>
              <a:rPr lang="en-US" sz="2800" dirty="0"/>
              <a:t> participating in the </a:t>
            </a:r>
            <a:r>
              <a:rPr lang="en-US" sz="2800" dirty="0" smtClean="0"/>
              <a:t>software </a:t>
            </a:r>
            <a:r>
              <a:rPr lang="en-US" sz="2800" dirty="0"/>
              <a:t>solution by </a:t>
            </a:r>
            <a:r>
              <a:rPr lang="en-US" sz="2800" dirty="0" smtClean="0"/>
              <a:t>analyzing </a:t>
            </a:r>
            <a:r>
              <a:rPr lang="en-US" sz="2800" dirty="0"/>
              <a:t>interaction </a:t>
            </a:r>
            <a:r>
              <a:rPr lang="en-US" sz="2800" dirty="0" smtClean="0"/>
              <a:t>diagrams</a:t>
            </a:r>
            <a:endParaRPr lang="en-US" sz="2800" dirty="0"/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n-US" sz="2800" dirty="0"/>
              <a:t>Draw them in a class diagram. 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n-US" sz="2800" dirty="0"/>
              <a:t>Duplicate the </a:t>
            </a:r>
            <a:r>
              <a:rPr lang="en-US" sz="2800" b="1" dirty="0"/>
              <a:t>attributes </a:t>
            </a:r>
            <a:r>
              <a:rPr lang="en-US" sz="2800" dirty="0"/>
              <a:t>from the associated concepts in the conceptual </a:t>
            </a:r>
            <a:r>
              <a:rPr lang="en-US" sz="2800" dirty="0" smtClean="0"/>
              <a:t>model </a:t>
            </a:r>
            <a:endParaRPr lang="en-US" sz="2800" dirty="0"/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n-US" sz="2800" dirty="0"/>
              <a:t>Add </a:t>
            </a:r>
            <a:r>
              <a:rPr lang="en-US" sz="2800" b="1" dirty="0"/>
              <a:t>method </a:t>
            </a:r>
            <a:r>
              <a:rPr lang="en-US" sz="2800" dirty="0"/>
              <a:t>names by analyzing the interaction </a:t>
            </a:r>
            <a:r>
              <a:rPr lang="en-US" sz="2800" dirty="0" smtClean="0"/>
              <a:t>diagrams</a:t>
            </a:r>
            <a:endParaRPr lang="en-US" sz="2800" dirty="0"/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en-US" sz="2800" dirty="0"/>
              <a:t>Add </a:t>
            </a:r>
            <a:r>
              <a:rPr lang="en-US" sz="2800" b="1" dirty="0"/>
              <a:t>type </a:t>
            </a:r>
            <a:r>
              <a:rPr lang="en-US" sz="2800" dirty="0"/>
              <a:t>information to the attributes and </a:t>
            </a:r>
            <a:r>
              <a:rPr lang="en-US" sz="2800" dirty="0" smtClean="0"/>
              <a:t>method parameters</a:t>
            </a:r>
            <a:endParaRPr lang="en-US" sz="28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dirty="0" smtClean="0"/>
              <a:t>Creating DCDs Continued</a:t>
            </a:r>
            <a:endParaRPr lang="en-US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7772400" cy="4530725"/>
          </a:xfrm>
        </p:spPr>
        <p:txBody>
          <a:bodyPr/>
          <a:lstStyle/>
          <a:p>
            <a:pPr marL="514350" indent="-514350">
              <a:buFont typeface="+mj-lt"/>
              <a:buAutoNum type="arabicPeriod" startAt="6"/>
            </a:pPr>
            <a:r>
              <a:rPr lang="en-US" dirty="0"/>
              <a:t>Add the </a:t>
            </a:r>
            <a:r>
              <a:rPr lang="en-US" b="1" dirty="0"/>
              <a:t>associations </a:t>
            </a:r>
            <a:r>
              <a:rPr lang="en-US" dirty="0"/>
              <a:t>necessary to support the required attribute visibility. 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dirty="0"/>
              <a:t>Add </a:t>
            </a:r>
            <a:r>
              <a:rPr lang="en-US" b="1" dirty="0"/>
              <a:t>navigability</a:t>
            </a:r>
            <a:r>
              <a:rPr lang="en-US" dirty="0"/>
              <a:t> arrows to the associations to indicate the direction of attribute visibility. 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dirty="0"/>
              <a:t>Add </a:t>
            </a:r>
            <a:r>
              <a:rPr lang="en-US" b="1" dirty="0"/>
              <a:t>dependency </a:t>
            </a:r>
            <a:r>
              <a:rPr lang="en-US" dirty="0"/>
              <a:t>relationship lines to indicate non-attribute visibility.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540</TotalTime>
  <Words>964</Words>
  <Application>Microsoft Office PowerPoint</Application>
  <PresentationFormat>On-screen Show (4:3)</PresentationFormat>
  <Paragraphs>134</Paragraphs>
  <Slides>37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9" baseType="lpstr">
      <vt:lpstr>1_Layers</vt:lpstr>
      <vt:lpstr>Bitmap Image</vt:lpstr>
      <vt:lpstr>UML Class Diagrams</vt:lpstr>
      <vt:lpstr>Objective</vt:lpstr>
      <vt:lpstr>Class Diagrams</vt:lpstr>
      <vt:lpstr>Figure 16-1 DCD Summary</vt:lpstr>
      <vt:lpstr>Design Class Diagrams</vt:lpstr>
      <vt:lpstr>Example of a DCD</vt:lpstr>
      <vt:lpstr>Information in a DCD</vt:lpstr>
      <vt:lpstr>Creating DCDs</vt:lpstr>
      <vt:lpstr>Creating DCDs Continued</vt:lpstr>
      <vt:lpstr>Domain model Vs. DCD</vt:lpstr>
      <vt:lpstr>Add method name</vt:lpstr>
      <vt:lpstr>After Methods Have Been Added</vt:lpstr>
      <vt:lpstr>Issues Related to Method Names</vt:lpstr>
      <vt:lpstr>Method names: “create” issue</vt:lpstr>
      <vt:lpstr>Method names:  Accessing methods</vt:lpstr>
      <vt:lpstr>Method names: Multi-objects</vt:lpstr>
      <vt:lpstr>Message to a Multi-objects</vt:lpstr>
      <vt:lpstr>Method names: Language dependent syntax</vt:lpstr>
      <vt:lpstr>Consider the Audience for DCDs</vt:lpstr>
      <vt:lpstr>DCD – examples of classes</vt:lpstr>
      <vt:lpstr>Adding Associations and Navigability</vt:lpstr>
      <vt:lpstr>Showing Navigability or Attribute Visibility</vt:lpstr>
      <vt:lpstr>Associations with navigability</vt:lpstr>
      <vt:lpstr>Associations with Navigability</vt:lpstr>
      <vt:lpstr>Adding Dependency Relationships</vt:lpstr>
      <vt:lpstr>Dependency continued</vt:lpstr>
      <vt:lpstr>Dependency relationships non-attribute visibility</vt:lpstr>
      <vt:lpstr>Notation for member details</vt:lpstr>
      <vt:lpstr>Notation for method bodies in DCDs.</vt:lpstr>
      <vt:lpstr>Interfaces</vt:lpstr>
      <vt:lpstr>Interface Example</vt:lpstr>
      <vt:lpstr>UML Stereotypes</vt:lpstr>
      <vt:lpstr>Associations</vt:lpstr>
      <vt:lpstr>Generalization</vt:lpstr>
      <vt:lpstr>Aggregation / Composition</vt:lpstr>
      <vt:lpstr>Realization</vt:lpstr>
      <vt:lpstr>UP Artifacts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 to Object Design</dc:title>
  <dc:creator>bsweeney</dc:creator>
  <cp:lastModifiedBy>789</cp:lastModifiedBy>
  <cp:revision>33</cp:revision>
  <dcterms:created xsi:type="dcterms:W3CDTF">2010-03-23T20:40:06Z</dcterms:created>
  <dcterms:modified xsi:type="dcterms:W3CDTF">2013-04-10T17:43:31Z</dcterms:modified>
</cp:coreProperties>
</file>