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27.xml" ContentType="application/vnd.openxmlformats-officedocument.themeOverr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ppt/theme/themeOverride30.xml" ContentType="application/vnd.openxmlformats-officedocument.themeOverride+xml"/>
  <Override PartName="/ppt/theme/themeOverride31.xml" ContentType="application/vnd.openxmlformats-officedocument.themeOverride+xml"/>
  <Override PartName="/ppt/theme/themeOverride32.xml" ContentType="application/vnd.openxmlformats-officedocument.themeOverride+xml"/>
  <Override PartName="/ppt/theme/themeOverride33.xml" ContentType="application/vnd.openxmlformats-officedocument.themeOverride+xml"/>
  <Override PartName="/ppt/theme/themeOverride34.xml" ContentType="application/vnd.openxmlformats-officedocument.themeOverride+xml"/>
  <Override PartName="/ppt/theme/themeOverride35.xml" ContentType="application/vnd.openxmlformats-officedocument.themeOverride+xml"/>
  <Override PartName="/ppt/theme/themeOverride36.xml" ContentType="application/vnd.openxmlformats-officedocument.themeOverride+xml"/>
  <Override PartName="/ppt/theme/themeOverride37.xml" ContentType="application/vnd.openxmlformats-officedocument.themeOverride+xml"/>
  <Override PartName="/ppt/theme/themeOverride38.xml" ContentType="application/vnd.openxmlformats-officedocument.themeOverride+xml"/>
  <Override PartName="/ppt/theme/themeOverride39.xml" ContentType="application/vnd.openxmlformats-officedocument.themeOverride+xml"/>
  <Override PartName="/ppt/theme/themeOverride40.xml" ContentType="application/vnd.openxmlformats-officedocument.themeOverride+xml"/>
  <Override PartName="/ppt/theme/themeOverride4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8" r:id="rId2"/>
  </p:sldMasterIdLst>
  <p:sldIdLst>
    <p:sldId id="256" r:id="rId3"/>
    <p:sldId id="322" r:id="rId4"/>
    <p:sldId id="324" r:id="rId5"/>
    <p:sldId id="326" r:id="rId6"/>
    <p:sldId id="331" r:id="rId7"/>
    <p:sldId id="333" r:id="rId8"/>
    <p:sldId id="334" r:id="rId9"/>
    <p:sldId id="336" r:id="rId10"/>
    <p:sldId id="350" r:id="rId11"/>
    <p:sldId id="339" r:id="rId12"/>
    <p:sldId id="342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353" r:id="rId38"/>
    <p:sldId id="290" r:id="rId39"/>
    <p:sldId id="291" r:id="rId40"/>
    <p:sldId id="292" r:id="rId41"/>
    <p:sldId id="294" r:id="rId42"/>
    <p:sldId id="295" r:id="rId4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60" autoAdjust="0"/>
    <p:restoredTop sz="90929"/>
  </p:normalViewPr>
  <p:slideViewPr>
    <p:cSldViewPr>
      <p:cViewPr varScale="1">
        <p:scale>
          <a:sx n="79" d="100"/>
          <a:sy n="79" d="100"/>
        </p:scale>
        <p:origin x="-24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8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833C5-0316-482D-96BD-75D20205C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767C0-0622-44FC-A046-F21A1CC5E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9D2DA3-CD56-4C7C-829B-95DB6323B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833C5-0316-482D-96BD-75D20205C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4C589-734C-48E2-86BC-3569AFC6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95138-63F3-4D5A-A617-FF0B760AB1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4370C3-4537-4649-A182-8486F156D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2651F5-FD29-44A0-8FD7-13BB4AA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4C589-734C-48E2-86BC-3569AFC66F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04B9FF-A19E-4216-9CCA-AD61B0682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692C5-EBDD-4366-A5F3-DE6CFBA7AA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DA99A2-D48C-4F2E-B1E2-4FF188B1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B1816-199D-4900-BF80-37CD3AC4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767C0-0622-44FC-A046-F21A1CC5E6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9D2DA3-CD56-4C7C-829B-95DB6323B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C95138-63F3-4D5A-A617-FF0B760AB1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4370C3-4537-4649-A182-8486F156D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2651F5-FD29-44A0-8FD7-13BB4AAFA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804B9FF-A19E-4216-9CCA-AD61B0682A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692C5-EBDD-4366-A5F3-DE6CFBA7AA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DA99A2-D48C-4F2E-B1E2-4FF188B1B5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8B1816-199D-4900-BF80-37CD3AC48B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442970F6-240B-4AA2-B8CD-9448D1956A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4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28.x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5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3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41.x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6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/>
              <a:t>Object Design Examples with GRASP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886200"/>
            <a:ext cx="6121400" cy="19939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Chapter 18</a:t>
            </a:r>
          </a:p>
          <a:p>
            <a:pPr>
              <a:lnSpc>
                <a:spcPct val="90000"/>
              </a:lnSpc>
            </a:pPr>
            <a:r>
              <a:rPr lang="en-US" dirty="0"/>
              <a:t>Applying UML and Patterns</a:t>
            </a:r>
          </a:p>
          <a:p>
            <a:pPr>
              <a:lnSpc>
                <a:spcPct val="90000"/>
              </a:lnSpc>
            </a:pPr>
            <a:r>
              <a:rPr lang="en-US" dirty="0"/>
              <a:t>Craig </a:t>
            </a:r>
            <a:r>
              <a:rPr lang="en-US" dirty="0" err="1" smtClean="0"/>
              <a:t>Larman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Omitting Contracts</a:t>
            </a:r>
            <a:endParaRPr lang="en-US" dirty="0"/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If we </a:t>
            </a:r>
            <a:r>
              <a:rPr lang="en-US" sz="2800" dirty="0" smtClean="0"/>
              <a:t>omit the </a:t>
            </a:r>
            <a:r>
              <a:rPr lang="en-US" sz="2800" dirty="0"/>
              <a:t>contract creation we could still construct the interaction diagrams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By returning to the use-cases and thinking through what must be achieved.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However, the contracts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Organize and isolate the information in a workable format and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Encourage investigative work during the analysis phase rather than the design phase.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Domain Model and Use-Case Realization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08963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Some of the software objects that interact via messages in the interaction diagrams are inspired from the Domain Model.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existing domain model is not likely to be perfect. Errors and omissions are to be expected.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You will discover new conceptual classes that were previously missed, ignore conceptual classes that were previously identified, and do likewise with associations and attributes.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Object Design : Contract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08963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Name : </a:t>
            </a:r>
            <a:r>
              <a:rPr lang="en-US" sz="2800" dirty="0" err="1"/>
              <a:t>makeNewSale</a:t>
            </a:r>
            <a:r>
              <a:rPr lang="en-US" sz="2800" dirty="0"/>
              <a:t>()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Responsibilities : Make a new sale for a cashier to request to start a new sale, after  a customer has arrived with things to buy.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Cross-References:  Use Cases :  Process Sale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Pre-Conditions: </a:t>
            </a:r>
            <a:r>
              <a:rPr lang="en-US" sz="2800" dirty="0"/>
              <a:t>None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Post-Conditions: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A Sale </a:t>
            </a:r>
            <a:r>
              <a:rPr lang="en-US" sz="2800" dirty="0"/>
              <a:t>instance </a:t>
            </a:r>
            <a:r>
              <a:rPr lang="en-US" sz="2800" b="1" i="1" dirty="0" err="1" smtClean="0"/>
              <a:t>si</a:t>
            </a:r>
            <a:r>
              <a:rPr lang="en-US" sz="2800" b="1" i="1" dirty="0" smtClean="0"/>
              <a:t> </a:t>
            </a:r>
            <a:r>
              <a:rPr lang="en-US" sz="2800" dirty="0" smtClean="0"/>
              <a:t>was created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b="1" i="1" dirty="0" err="1" smtClean="0"/>
              <a:t>si</a:t>
            </a:r>
            <a:r>
              <a:rPr lang="en-US" dirty="0" smtClean="0"/>
              <a:t> </a:t>
            </a:r>
            <a:r>
              <a:rPr lang="en-US" sz="2800" dirty="0" smtClean="0"/>
              <a:t>was </a:t>
            </a:r>
            <a:r>
              <a:rPr lang="en-US" sz="2800" dirty="0"/>
              <a:t>associated with the </a:t>
            </a:r>
            <a:r>
              <a:rPr lang="en-US" sz="2800" dirty="0" smtClean="0"/>
              <a:t>current register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dirty="0"/>
              <a:t>Attributes of the </a:t>
            </a:r>
            <a:r>
              <a:rPr lang="en-US" b="1" i="1" dirty="0" err="1" smtClean="0"/>
              <a:t>si</a:t>
            </a:r>
            <a:r>
              <a:rPr lang="en-US" sz="2800" dirty="0" smtClean="0"/>
              <a:t> </a:t>
            </a:r>
            <a:r>
              <a:rPr lang="en-US" sz="2800" dirty="0"/>
              <a:t>were initialized.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Choosing the Controller Class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Our design choice involves choosing the controller for the system operation message </a:t>
            </a:r>
            <a:r>
              <a:rPr lang="en-US" sz="2800" dirty="0" err="1" smtClean="0"/>
              <a:t>makeNewSale</a:t>
            </a:r>
            <a:r>
              <a:rPr lang="en-US" sz="2800" dirty="0" smtClean="0"/>
              <a:t>().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sz="2800" dirty="0" smtClean="0"/>
              <a:t>Using </a:t>
            </a:r>
            <a:r>
              <a:rPr lang="en-US" sz="2800" dirty="0"/>
              <a:t>the Controller pattern, here are some choices: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Represents the overall system, device, or subsystem: Register, </a:t>
            </a:r>
            <a:r>
              <a:rPr lang="en-US" sz="2800" dirty="0" err="1"/>
              <a:t>PoS</a:t>
            </a:r>
            <a:r>
              <a:rPr lang="en-US" sz="2800" dirty="0"/>
              <a:t> system.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Represents a receiver or handler of all system events of a use-case scenario : </a:t>
            </a:r>
            <a:r>
              <a:rPr lang="en-US" sz="2800" dirty="0" err="1"/>
              <a:t>ProcessSaleHandler</a:t>
            </a:r>
            <a:r>
              <a:rPr lang="en-US" sz="2800" dirty="0"/>
              <a:t>, </a:t>
            </a:r>
            <a:r>
              <a:rPr lang="en-US" sz="2800" dirty="0" err="1"/>
              <a:t>ProcessSaleSession</a:t>
            </a:r>
            <a:r>
              <a:rPr lang="en-US" sz="2800" dirty="0"/>
              <a:t>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Applying the GRASP Controller Pattern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From those choices, we choose the register as our controller.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By applying the GRASP controller pattern, we can design a use-case realization by drawing an interaction diagram which begins by sending a </a:t>
            </a:r>
            <a:r>
              <a:rPr lang="en-US" sz="2800" dirty="0" err="1"/>
              <a:t>makeNewSale</a:t>
            </a:r>
            <a:r>
              <a:rPr lang="en-US" sz="2800" dirty="0"/>
              <a:t> message to Register software object.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Creating a New Sale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 software sale object must be created, and the GRASP creator pattern suggests assigning the responsibility for creation to a class that aggregates, contains, or records the object to be created.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register is also a good choice to create the sale object by the creator pattern.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302500" cy="838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Creating a New Sale </a:t>
            </a:r>
            <a:r>
              <a:rPr lang="en-US" dirty="0" smtClean="0"/>
              <a:t>Communication Diagram</a:t>
            </a:r>
            <a:endParaRPr lang="en-US" dirty="0"/>
          </a:p>
        </p:txBody>
      </p:sp>
      <p:graphicFrame>
        <p:nvGraphicFramePr>
          <p:cNvPr id="23558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2043113" y="2055813"/>
          <a:ext cx="5514975" cy="361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r:id="rId4" imgW="5514286" imgH="3619048" progId="PBrush">
                  <p:embed/>
                </p:oleObj>
              </mc:Choice>
              <mc:Fallback>
                <p:oleObj r:id="rId4" imgW="5514286" imgH="3619048" progId="PBrush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3113" y="2055813"/>
                        <a:ext cx="5514975" cy="361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833563" y="1628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6200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Use-Case Realization Design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design was not difficult.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But the point of its careful explanation in terms of Controller and Creator was to illustrate that the details of a design can be rationally and methodically decided and explained in terms of principles and patterns, such as GRASP.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Contract for </a:t>
            </a:r>
            <a:r>
              <a:rPr lang="en-US" dirty="0" err="1" smtClean="0"/>
              <a:t>enterItem</a:t>
            </a:r>
            <a:r>
              <a:rPr lang="en-US" dirty="0" smtClean="0"/>
              <a:t> ( )</a:t>
            </a:r>
            <a:endParaRPr lang="en-US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Name: </a:t>
            </a:r>
            <a:r>
              <a:rPr lang="en-US" sz="2800" dirty="0" err="1"/>
              <a:t>enterItem</a:t>
            </a:r>
            <a:r>
              <a:rPr lang="en-US" sz="2800" dirty="0"/>
              <a:t>(</a:t>
            </a:r>
            <a:r>
              <a:rPr lang="en-US" sz="2800" dirty="0" err="1"/>
              <a:t>itemID</a:t>
            </a:r>
            <a:r>
              <a:rPr lang="en-US" sz="2800" dirty="0"/>
              <a:t> : </a:t>
            </a:r>
            <a:r>
              <a:rPr lang="en-US" sz="2800" dirty="0" err="1"/>
              <a:t>itemID</a:t>
            </a:r>
            <a:r>
              <a:rPr lang="en-US" sz="2800" dirty="0" smtClean="0"/>
              <a:t>, quantity </a:t>
            </a:r>
            <a:r>
              <a:rPr lang="en-US" sz="2800" dirty="0"/>
              <a:t>: integer)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Responsibilities : Enter sale of an item and add it to the sale. Display the item description and price.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Cross References : Use-Cases : </a:t>
            </a:r>
            <a:r>
              <a:rPr lang="en-US" sz="2800" dirty="0" err="1"/>
              <a:t>ProcessSale</a:t>
            </a:r>
            <a:r>
              <a:rPr lang="en-US" sz="28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Pre-Conditions: </a:t>
            </a:r>
            <a:br>
              <a:rPr lang="en-US" sz="2800" dirty="0" smtClean="0"/>
            </a:br>
            <a:r>
              <a:rPr lang="en-US" sz="2800" dirty="0" smtClean="0"/>
              <a:t>There </a:t>
            </a:r>
            <a:r>
              <a:rPr lang="en-US" sz="2800" dirty="0"/>
              <a:t>is an underway sale.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Post-Conditions: </a:t>
            </a:r>
            <a:br>
              <a:rPr lang="en-US" sz="2800" dirty="0" smtClean="0"/>
            </a:br>
            <a:r>
              <a:rPr lang="en-US" sz="2800" dirty="0" smtClean="0"/>
              <a:t>A </a:t>
            </a:r>
            <a:r>
              <a:rPr lang="en-US" sz="2800" dirty="0" err="1"/>
              <a:t>SalesLineItem</a:t>
            </a:r>
            <a:r>
              <a:rPr lang="en-US" sz="2800" dirty="0"/>
              <a:t> instance ‘</a:t>
            </a:r>
            <a:r>
              <a:rPr lang="en-US" sz="2800" dirty="0" err="1"/>
              <a:t>sli</a:t>
            </a:r>
            <a:r>
              <a:rPr lang="en-US" sz="2800" dirty="0"/>
              <a:t>’ was created. (instance created)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4549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Contract for </a:t>
            </a:r>
            <a:r>
              <a:rPr lang="en-US" dirty="0" err="1"/>
              <a:t>enterItem</a:t>
            </a:r>
            <a:r>
              <a:rPr lang="en-US" dirty="0"/>
              <a:t> </a:t>
            </a:r>
            <a:r>
              <a:rPr lang="en-US" dirty="0" smtClean="0"/>
              <a:t>( )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dirty="0" err="1" smtClean="0"/>
              <a:t>sli</a:t>
            </a:r>
            <a:r>
              <a:rPr lang="en-US" dirty="0" smtClean="0"/>
              <a:t> </a:t>
            </a:r>
            <a:r>
              <a:rPr lang="en-US" dirty="0"/>
              <a:t>was associated with current sale.(association formed)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sli.quantity</a:t>
            </a:r>
            <a:r>
              <a:rPr lang="en-US" dirty="0"/>
              <a:t> became quantity.(attribute modification)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sli</a:t>
            </a:r>
            <a:r>
              <a:rPr lang="en-US" dirty="0"/>
              <a:t> was associated with a </a:t>
            </a:r>
            <a:r>
              <a:rPr lang="en-US" dirty="0" err="1"/>
              <a:t>ProductSpecification</a:t>
            </a:r>
            <a:r>
              <a:rPr lang="en-US" dirty="0"/>
              <a:t>, based on </a:t>
            </a:r>
            <a:r>
              <a:rPr lang="en-US" dirty="0" err="1"/>
              <a:t>itemID</a:t>
            </a:r>
            <a:r>
              <a:rPr lang="en-US" dirty="0"/>
              <a:t> match.(association formed)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eaLnBrk="0" hangingPunct="0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sz="2800" dirty="0"/>
              <a:t>Design use-case realizations.</a:t>
            </a:r>
          </a:p>
          <a:p>
            <a:pPr eaLnBrk="0" hangingPunct="0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sz="2800" dirty="0"/>
              <a:t>Apply the GRASP patterns to assign responsibilities to classes.</a:t>
            </a:r>
          </a:p>
          <a:p>
            <a:pPr eaLnBrk="0" hangingPunct="0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sz="2800" dirty="0"/>
              <a:t>Use the UML interaction diagram notation to                                                                                                                                                                                                                    illustrate the design of objects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dirty="0" smtClean="0"/>
              <a:t>Assign responsibilities and design object collaborations </a:t>
            </a:r>
          </a:p>
          <a:p>
            <a:pPr lvl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dirty="0" smtClean="0"/>
              <a:t>Important and creative steps during design</a:t>
            </a:r>
          </a:p>
          <a:p>
            <a:pPr lvl="1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r>
              <a:rPr lang="en-US" dirty="0" smtClean="0"/>
              <a:t>While diagramming or programming.</a:t>
            </a:r>
          </a:p>
          <a:p>
            <a:pPr eaLnBrk="0" hangingPunct="0">
              <a:lnSpc>
                <a:spcPct val="90000"/>
              </a:lnSpc>
              <a:buClrTx/>
              <a:buSzTx/>
              <a:buFont typeface="Wingdings" pitchFamily="2" charset="2"/>
              <a:buChar char="§"/>
            </a:pPr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Choosing the Controller Class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By the controller pattern, here are the choices.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Register or Retail System : represents the entire system(facade-controller)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Store : represents the overall business or organization.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Cashier : represents something in the real-world that is active or involved in the task. (role controller)</a:t>
            </a:r>
          </a:p>
          <a:p>
            <a:pPr lvl="1">
              <a:lnSpc>
                <a:spcPct val="90000"/>
              </a:lnSpc>
            </a:pPr>
            <a:r>
              <a:rPr lang="en-US" dirty="0" err="1"/>
              <a:t>ProcessSaleHandler</a:t>
            </a:r>
            <a:r>
              <a:rPr lang="en-US" dirty="0"/>
              <a:t> : represents an artificial handler of all system operations of a use-case. (use-case controller)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Choosing the Controller </a:t>
            </a:r>
            <a:r>
              <a:rPr lang="en-US" dirty="0" smtClean="0"/>
              <a:t>Class</a:t>
            </a: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Applying the GRASP Controller Pattern.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Choose a façade-controller like Register.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If not taking on too many responsibilities.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register instance is a software abstraction that represents the register.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7724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Creating a new </a:t>
            </a:r>
            <a:r>
              <a:rPr lang="en-US" dirty="0" err="1"/>
              <a:t>SalesLineItem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contract post condition indicate a responsibility to create a </a:t>
            </a:r>
            <a:r>
              <a:rPr lang="en-US" sz="2800" dirty="0" err="1"/>
              <a:t>SalesLineItem</a:t>
            </a:r>
            <a:r>
              <a:rPr lang="en-US" sz="2800" dirty="0"/>
              <a:t> instance.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 Sale contains </a:t>
            </a:r>
            <a:r>
              <a:rPr lang="en-US" sz="2800" dirty="0" err="1"/>
              <a:t>SalesLineItem</a:t>
            </a:r>
            <a:r>
              <a:rPr lang="en-US" sz="2800" dirty="0"/>
              <a:t> objects.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By creator pattern, the sale is an appropriate candidate for creating line items.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GRASP creator pattern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Assign the responsibility for creation to a class that aggregates, contains or records.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620000" cy="695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 Making a new </a:t>
            </a:r>
            <a:r>
              <a:rPr lang="en-US" dirty="0" err="1"/>
              <a:t>SalesLineItem</a:t>
            </a:r>
            <a:endParaRPr lang="en-US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Sale Creation 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2433638" y="2462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2967038" y="3000375"/>
          <a:ext cx="3209925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53" name="Bitmap Image" r:id="rId4" imgW="3209524" imgH="1114581" progId="PBrush">
                  <p:embed/>
                </p:oleObj>
              </mc:Choice>
              <mc:Fallback>
                <p:oleObj name="Bitmap Image" r:id="rId4" imgW="3209524" imgH="1114581" progId="PBrush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7038" y="3000375"/>
                        <a:ext cx="3209925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9248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 Finding a product specification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The </a:t>
            </a:r>
            <a:r>
              <a:rPr lang="en-US" sz="2800" dirty="0" err="1"/>
              <a:t>SalesLineItem</a:t>
            </a:r>
            <a:r>
              <a:rPr lang="en-US" sz="2800" dirty="0"/>
              <a:t> needs to be associated with the </a:t>
            </a:r>
            <a:r>
              <a:rPr lang="en-US" sz="2800" dirty="0" err="1"/>
              <a:t>ProductSpecification</a:t>
            </a:r>
            <a:r>
              <a:rPr lang="en-US" sz="2800" dirty="0"/>
              <a:t> that matches the incoming  </a:t>
            </a:r>
            <a:r>
              <a:rPr lang="en-US" sz="2800" dirty="0" err="1"/>
              <a:t>itemID</a:t>
            </a:r>
            <a:r>
              <a:rPr lang="en-US" sz="2800" dirty="0"/>
              <a:t>.</a:t>
            </a:r>
          </a:p>
          <a:p>
            <a:r>
              <a:rPr lang="en-US" sz="2800" dirty="0"/>
              <a:t>Who should be responsible for looking up the </a:t>
            </a:r>
            <a:r>
              <a:rPr lang="en-US" sz="2800" dirty="0" err="1"/>
              <a:t>ProductSpecification</a:t>
            </a:r>
            <a:r>
              <a:rPr lang="en-US" sz="2800" dirty="0"/>
              <a:t> based on the </a:t>
            </a:r>
            <a:r>
              <a:rPr lang="en-US" sz="2800" dirty="0" err="1"/>
              <a:t>itemID</a:t>
            </a:r>
            <a:r>
              <a:rPr lang="en-US" sz="2800" dirty="0"/>
              <a:t> match? </a:t>
            </a:r>
          </a:p>
          <a:p>
            <a:r>
              <a:rPr lang="en-US" sz="2800" dirty="0"/>
              <a:t>By the Expert pattern, </a:t>
            </a:r>
            <a:r>
              <a:rPr lang="en-US" sz="2800" dirty="0" err="1"/>
              <a:t>ProductCatalog</a:t>
            </a:r>
            <a:r>
              <a:rPr lang="en-US" sz="2800" dirty="0"/>
              <a:t> is a good candidate for the responsibility, since it logically contains all the </a:t>
            </a:r>
            <a:r>
              <a:rPr lang="en-US" sz="2800" dirty="0" err="1"/>
              <a:t>ProductSpecifications</a:t>
            </a:r>
            <a:r>
              <a:rPr lang="en-US" sz="2800" dirty="0"/>
              <a:t>. 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772400" cy="658813"/>
          </a:xfrm>
        </p:spPr>
        <p:txBody>
          <a:bodyPr/>
          <a:lstStyle/>
          <a:p>
            <a:r>
              <a:rPr lang="en-US" dirty="0"/>
              <a:t>Visibility to a product catalog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Who should send the Specification message to the </a:t>
            </a:r>
            <a:r>
              <a:rPr lang="en-US" sz="2800" dirty="0" err="1"/>
              <a:t>ProductCatalog</a:t>
            </a:r>
            <a:r>
              <a:rPr lang="en-US" sz="2800" dirty="0"/>
              <a:t> to ask for a </a:t>
            </a:r>
            <a:r>
              <a:rPr lang="en-US" sz="2800" dirty="0" err="1"/>
              <a:t>ProductSpecification</a:t>
            </a:r>
            <a:r>
              <a:rPr lang="en-US" sz="2800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Assumption: A Register and a </a:t>
            </a:r>
            <a:r>
              <a:rPr lang="en-US" dirty="0" err="1"/>
              <a:t>ProductCatalog</a:t>
            </a:r>
            <a:r>
              <a:rPr lang="en-US" dirty="0"/>
              <a:t> instances were created during the initial Start Up use-case, and there is a permanent connection between them.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Based on this assumption, then it is possible to the Register to send the specification message to the </a:t>
            </a:r>
            <a:r>
              <a:rPr lang="en-US" sz="2800" dirty="0" err="1"/>
              <a:t>ProductCatalog</a:t>
            </a:r>
            <a:r>
              <a:rPr lang="en-US" sz="2800" dirty="0"/>
              <a:t>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772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Visibility to a product catalog(2)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This implies another concept, visibility.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‘Visibility’ is the ability of one object to ‘see’ or to have reference to another object.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In order for an object to send a message to another object it must have visibility to it.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772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Retrieving </a:t>
            </a:r>
            <a:r>
              <a:rPr lang="en-US" dirty="0" err="1"/>
              <a:t>ProductSpecification</a:t>
            </a: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Retrieving </a:t>
            </a:r>
            <a:r>
              <a:rPr lang="en-US" sz="2800" dirty="0" err="1"/>
              <a:t>ProductSpecification</a:t>
            </a:r>
            <a:r>
              <a:rPr lang="en-US" sz="2800" dirty="0"/>
              <a:t> from a database.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It is unlikely that all the  Product -Specifications will actually be in memory.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They will most likely be stored in a relational or object DB and retrieved on demand.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However the issues surrounding information retrieval will be deferred for now for simplicity.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Interaction Diagram : </a:t>
            </a:r>
            <a:r>
              <a:rPr lang="en-US" dirty="0" err="1"/>
              <a:t>enterItem</a:t>
            </a:r>
            <a:r>
              <a:rPr lang="en-US" dirty="0"/>
              <a:t>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Object Design based on the GRASP patterns.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828800" y="1819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1295400" y="2590800"/>
          <a:ext cx="6553200" cy="329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3" r:id="rId4" imgW="6400000" imgH="3753374" progId="PBrush">
                  <p:embed/>
                </p:oleObj>
              </mc:Choice>
              <mc:Fallback>
                <p:oleObj r:id="rId4" imgW="6400000" imgH="3753374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590800"/>
                        <a:ext cx="6553200" cy="3295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Message to multi-objects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Notice that although the default interpretation of a message sent to a multi-object is that it is implicitly sent to all elements of the collection/container, it may have alternatively be interpreted as a message to the collection object itself.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Use-Case Realizations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A </a:t>
            </a:r>
            <a:r>
              <a:rPr lang="en-US" b="1" dirty="0" smtClean="0"/>
              <a:t>Use Case Realization</a:t>
            </a:r>
            <a:r>
              <a:rPr lang="en-US" dirty="0" smtClean="0"/>
              <a:t> describes </a:t>
            </a:r>
            <a:r>
              <a:rPr lang="en-US" sz="2800" dirty="0"/>
              <a:t>how a particular use case is realized </a:t>
            </a:r>
            <a:r>
              <a:rPr lang="en-US" sz="2800" dirty="0" smtClean="0"/>
              <a:t>in the </a:t>
            </a:r>
            <a:r>
              <a:rPr lang="en-US" sz="2800" dirty="0"/>
              <a:t>design model, in terms of collaborating objects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UML interaction diagrams are used to illustrate use-case realizations.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Principles and Patterns can be applied during this design work.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The interaction diagrams involve message interaction between software objects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Names come from conceptual classes in the Domain Model, plus other classes of objects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Object Design : </a:t>
            </a:r>
            <a:r>
              <a:rPr lang="en-US" dirty="0" err="1"/>
              <a:t>endSale</a:t>
            </a:r>
            <a:endParaRPr lang="en-US" dirty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</a:t>
            </a:r>
            <a:r>
              <a:rPr lang="en-US" sz="2800" dirty="0" err="1"/>
              <a:t>endSale</a:t>
            </a:r>
            <a:r>
              <a:rPr lang="en-US" sz="2800" dirty="0"/>
              <a:t> system operation occurs when a cashier presses a button indicating the end of sale.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A collaborating diagram can be constructed to satisfy the post-conditions of </a:t>
            </a:r>
            <a:r>
              <a:rPr lang="en-US" sz="2800" dirty="0" err="1"/>
              <a:t>endSale</a:t>
            </a:r>
            <a:r>
              <a:rPr lang="en-US" sz="2800" dirty="0"/>
              <a:t>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GRASP patterns will be used to choose and justify the messages.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Object Design : </a:t>
            </a:r>
            <a:r>
              <a:rPr lang="en-US" dirty="0" err="1"/>
              <a:t>endSale</a:t>
            </a:r>
            <a:r>
              <a:rPr lang="en-US" dirty="0"/>
              <a:t> Contract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Name : </a:t>
            </a:r>
            <a:r>
              <a:rPr lang="en-US" sz="2800" dirty="0" err="1"/>
              <a:t>endSale</a:t>
            </a:r>
            <a:r>
              <a:rPr lang="en-US" sz="2800" dirty="0"/>
              <a:t>()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Responsibilities : Record that it is the end of entry of sale items, and display sale total.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Cross References : Use Cases : Process Sale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Exceptions : If a sale is not underway, indicate that it was an error. 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Pre-Conditions: </a:t>
            </a:r>
            <a:br>
              <a:rPr lang="en-US" sz="2800" dirty="0" smtClean="0"/>
            </a:br>
            <a:r>
              <a:rPr lang="en-US" sz="2800" dirty="0" smtClean="0"/>
              <a:t>There </a:t>
            </a:r>
            <a:r>
              <a:rPr lang="en-US" sz="2800" dirty="0"/>
              <a:t>is an underway sale.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Post-Conditions: </a:t>
            </a:r>
            <a:br>
              <a:rPr lang="en-US" sz="2800" dirty="0" smtClean="0"/>
            </a:br>
            <a:r>
              <a:rPr lang="en-US" sz="2800" dirty="0" err="1" smtClean="0"/>
              <a:t>sale.isComplete</a:t>
            </a:r>
            <a:r>
              <a:rPr lang="en-US" sz="2800" dirty="0" smtClean="0"/>
              <a:t> </a:t>
            </a:r>
            <a:r>
              <a:rPr lang="en-US" sz="2800" dirty="0"/>
              <a:t>became true.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454900" cy="6889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Choosing the Controller Class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Based on the Controller Pattern, as for </a:t>
            </a:r>
            <a:r>
              <a:rPr lang="en-US" sz="2800" dirty="0" err="1"/>
              <a:t>enterItem</a:t>
            </a:r>
            <a:r>
              <a:rPr lang="en-US" sz="2800" dirty="0"/>
              <a:t>, we will continue to use register as a controller.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Setting the </a:t>
            </a:r>
            <a:r>
              <a:rPr lang="en-US" dirty="0" err="1"/>
              <a:t>Sale.isComplete</a:t>
            </a:r>
            <a:r>
              <a:rPr lang="en-US" dirty="0"/>
              <a:t> attribute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The contract post-condition state:</a:t>
            </a:r>
          </a:p>
          <a:p>
            <a:r>
              <a:rPr lang="en-US" sz="2800" dirty="0" err="1"/>
              <a:t>Sale.isComplete</a:t>
            </a:r>
            <a:r>
              <a:rPr lang="en-US" sz="2800" dirty="0"/>
              <a:t> became true.</a:t>
            </a:r>
          </a:p>
          <a:p>
            <a:r>
              <a:rPr lang="en-US" sz="2800" dirty="0"/>
              <a:t>As always, Expert should be the first pattern considered unless it is a controller or creation problem (which is not).</a:t>
            </a:r>
          </a:p>
          <a:p>
            <a:r>
              <a:rPr lang="en-US" sz="2800" dirty="0"/>
              <a:t>Who should be responsible for setting the </a:t>
            </a:r>
            <a:r>
              <a:rPr lang="en-US" sz="2800" dirty="0" err="1"/>
              <a:t>Sale.isComplete</a:t>
            </a:r>
            <a:r>
              <a:rPr lang="en-US" sz="2800" dirty="0"/>
              <a:t> attribute of the Sale to true.</a:t>
            </a:r>
          </a:p>
          <a:p>
            <a:pPr lvl="1"/>
            <a:r>
              <a:rPr lang="en-US" dirty="0"/>
              <a:t>By Expert, it should be the Sale itself.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Communication Diagram : </a:t>
            </a:r>
            <a:r>
              <a:rPr lang="en-US" dirty="0" err="1"/>
              <a:t>endSale</a:t>
            </a:r>
            <a:r>
              <a:rPr lang="en-US" dirty="0"/>
              <a:t>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Setting the </a:t>
            </a:r>
            <a:r>
              <a:rPr lang="en-US" sz="2800" dirty="0" err="1"/>
              <a:t>Sale.isComplete</a:t>
            </a:r>
            <a:r>
              <a:rPr lang="en-US" sz="2800" dirty="0"/>
              <a:t> attribute (2)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743200"/>
            <a:ext cx="5662613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Display of Information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08963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It states in the responsibilities of the </a:t>
            </a:r>
            <a:r>
              <a:rPr lang="en-US" sz="2800" dirty="0" err="1"/>
              <a:t>endSale</a:t>
            </a:r>
            <a:r>
              <a:rPr lang="en-US" sz="2800" dirty="0"/>
              <a:t> contract that the sale total must be displayed.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Who should be responsible for the display of </a:t>
            </a:r>
            <a:r>
              <a:rPr lang="en-US" sz="2800" dirty="0" smtClean="0"/>
              <a:t>information: Model-View </a:t>
            </a:r>
            <a:r>
              <a:rPr lang="en-US" sz="2800" dirty="0"/>
              <a:t>Separation Pattern</a:t>
            </a:r>
            <a:r>
              <a:rPr lang="en-US" sz="2800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Ignore any requirements that involve the display of information, with the following exception: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Ensure that all the information that must be displayed is known and available from the domain objects. For example, the sale total must be known by some object.  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772400" cy="735013"/>
          </a:xfrm>
        </p:spPr>
        <p:txBody>
          <a:bodyPr/>
          <a:lstStyle/>
          <a:p>
            <a:r>
              <a:rPr lang="en-US" dirty="0"/>
              <a:t>Constraints and Notes</a:t>
            </a:r>
          </a:p>
        </p:txBody>
      </p:sp>
      <p:pic>
        <p:nvPicPr>
          <p:cNvPr id="11673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05361" y="2298481"/>
            <a:ext cx="6590477" cy="3134163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Calculating the Sale Total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By Expert the Sale itself should </a:t>
            </a:r>
            <a:r>
              <a:rPr lang="en-US" sz="2800" dirty="0" smtClean="0"/>
              <a:t>be responsible </a:t>
            </a:r>
            <a:r>
              <a:rPr lang="en-US" sz="2800" dirty="0"/>
              <a:t>for knowing its total.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How to find it?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State the responsibility.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Who should be responsible for knowing the sale total.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Summarize the information needed.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4549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Calculating the Sale Total (2)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sale total is the sum of the subtotals of all the </a:t>
            </a:r>
            <a:r>
              <a:rPr lang="en-US" sz="2800" dirty="0" err="1"/>
              <a:t>saleslineitems</a:t>
            </a:r>
            <a:r>
              <a:rPr lang="en-US" sz="2800" dirty="0"/>
              <a:t>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Sales Line Item subtotal : line item quantity * product description price.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List the information required until to fulfill this responsibility and the classes that know this information. 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4549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Calculating the Sale Total (3)</a:t>
            </a:r>
          </a:p>
        </p:txBody>
      </p:sp>
      <p:pic>
        <p:nvPicPr>
          <p:cNvPr id="4915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2354263"/>
            <a:ext cx="7010400" cy="3198812"/>
          </a:xfrm>
          <a:noFill/>
          <a:ln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 smtClean="0"/>
              <a:t>Creating Interaction </a:t>
            </a:r>
            <a:r>
              <a:rPr lang="en-US" dirty="0"/>
              <a:t>Diagrams</a:t>
            </a:r>
            <a:r>
              <a:rPr lang="en-US" sz="2800" dirty="0"/>
              <a:t> 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Create </a:t>
            </a:r>
            <a:r>
              <a:rPr lang="en-US" sz="2800" dirty="0"/>
              <a:t>a separate </a:t>
            </a:r>
            <a:r>
              <a:rPr lang="en-US" sz="2800" dirty="0" smtClean="0"/>
              <a:t>interaction diagram </a:t>
            </a:r>
            <a:r>
              <a:rPr lang="en-US" sz="2800" dirty="0"/>
              <a:t>for each system </a:t>
            </a:r>
            <a:r>
              <a:rPr lang="en-US" sz="2800" dirty="0" smtClean="0"/>
              <a:t>operation</a:t>
            </a:r>
            <a:endParaRPr lang="en-US" sz="2800" dirty="0"/>
          </a:p>
          <a:p>
            <a:pPr>
              <a:lnSpc>
                <a:spcPct val="90000"/>
              </a:lnSpc>
            </a:pPr>
            <a:r>
              <a:rPr lang="en-US" dirty="0" smtClean="0"/>
              <a:t>Using the contract responsibilities and post conditions and use case description as a starting point, design a system of interacting objects to fulfill the tasks. 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Apply the GRASP and other patterns to develop a good design.</a:t>
            </a:r>
          </a:p>
          <a:p>
            <a:pPr>
              <a:lnSpc>
                <a:spcPct val="90000"/>
              </a:lnSpc>
            </a:pPr>
            <a:endParaRPr lang="en-US" sz="28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Communication Diagram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Sale </a:t>
            </a:r>
            <a:r>
              <a:rPr lang="en-US" sz="2800" dirty="0" err="1"/>
              <a:t>getTotal</a:t>
            </a:r>
            <a:r>
              <a:rPr lang="en-US" sz="2800" dirty="0"/>
              <a:t> Communication Diagram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2819400"/>
            <a:ext cx="62293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Communication Diagram (2)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Sale </a:t>
            </a:r>
            <a:r>
              <a:rPr lang="en-US" sz="2800" dirty="0" err="1"/>
              <a:t>getTotal</a:t>
            </a:r>
            <a:r>
              <a:rPr lang="en-US" sz="2800" dirty="0"/>
              <a:t> Communication Diagram 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1828800" y="1857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1371600" y="2514600"/>
          <a:ext cx="6324600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9" r:id="rId4" imgW="6609524" imgH="3790476" progId="PBrush">
                  <p:embed/>
                </p:oleObj>
              </mc:Choice>
              <mc:Fallback>
                <p:oleObj r:id="rId4" imgW="6609524" imgH="3790476" progId="PBrush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2514600"/>
                        <a:ext cx="6324600" cy="3429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72231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Communication </a:t>
            </a:r>
            <a:r>
              <a:rPr lang="en-US" dirty="0" smtClean="0"/>
              <a:t>Diagram</a:t>
            </a:r>
            <a:endParaRPr lang="en-US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Using the controller pattern, the </a:t>
            </a:r>
            <a:r>
              <a:rPr lang="en-US" sz="2800" dirty="0" smtClean="0"/>
              <a:t>Register </a:t>
            </a:r>
            <a:r>
              <a:rPr lang="en-US" sz="2800" dirty="0"/>
              <a:t>class could be chosen as the controller for handling the </a:t>
            </a:r>
            <a:r>
              <a:rPr lang="en-US" sz="2800" dirty="0" smtClean="0"/>
              <a:t>events of Process Sale.</a:t>
            </a:r>
            <a:endParaRPr lang="en-US" sz="2800" dirty="0"/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2366963" y="2428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90117" name="Object 5"/>
          <p:cNvGraphicFramePr>
            <a:graphicFrameLocks noChangeAspect="1"/>
          </p:cNvGraphicFramePr>
          <p:nvPr/>
        </p:nvGraphicFramePr>
        <p:xfrm>
          <a:off x="1524000" y="3157538"/>
          <a:ext cx="6096000" cy="295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8" r:id="rId4" imgW="4409524" imgH="2000000" progId="PBrush">
                  <p:embed/>
                </p:oleObj>
              </mc:Choice>
              <mc:Fallback>
                <p:oleObj r:id="rId4" imgW="4409524" imgH="2000000" progId="PBrush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3157538"/>
                        <a:ext cx="6096000" cy="295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Sequence </a:t>
            </a:r>
            <a:r>
              <a:rPr lang="en-US" dirty="0" smtClean="0"/>
              <a:t>Diagram example</a:t>
            </a:r>
            <a:endParaRPr lang="en-US" dirty="0"/>
          </a:p>
        </p:txBody>
      </p:sp>
      <p:sp>
        <p:nvSpPr>
          <p:cNvPr id="92167" name="Rectangle 7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One Sequence Diagram and system event message handling.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1847850" y="1990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92168" name="Object 8"/>
          <p:cNvGraphicFramePr>
            <a:graphicFrameLocks noChangeAspect="1"/>
          </p:cNvGraphicFramePr>
          <p:nvPr/>
        </p:nvGraphicFramePr>
        <p:xfrm>
          <a:off x="685800" y="2895600"/>
          <a:ext cx="7793038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69" name="Bitmap Image" r:id="rId4" imgW="5447619" imgH="2876190" progId="PBrush">
                  <p:embed/>
                </p:oleObj>
              </mc:Choice>
              <mc:Fallback>
                <p:oleObj name="Bitmap Image" r:id="rId4" imgW="5447619" imgH="2876190" progId="PBrush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895600"/>
                        <a:ext cx="7793038" cy="320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Multiple Sequence Diagram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However, it is often that the sequence diagram is too complex or long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971800"/>
            <a:ext cx="5943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298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Contracts and Use-Case Realizations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C</a:t>
            </a:r>
            <a:r>
              <a:rPr lang="en-US" sz="2800" dirty="0" smtClean="0"/>
              <a:t>ontract responsibilities, </a:t>
            </a:r>
            <a:r>
              <a:rPr lang="en-US" sz="2800" dirty="0"/>
              <a:t>post-conditions, and use-cases </a:t>
            </a:r>
            <a:r>
              <a:rPr lang="en-US" sz="2800" dirty="0" smtClean="0"/>
              <a:t>are </a:t>
            </a:r>
            <a:r>
              <a:rPr lang="en-US" sz="2800" dirty="0"/>
              <a:t>starting </a:t>
            </a:r>
            <a:r>
              <a:rPr lang="en-US" sz="2800" dirty="0" smtClean="0"/>
              <a:t>point for designing </a:t>
            </a:r>
            <a:r>
              <a:rPr lang="en-US" sz="2800" dirty="0"/>
              <a:t>system of interacting objects to </a:t>
            </a:r>
            <a:r>
              <a:rPr lang="en-US" sz="2800" dirty="0" smtClean="0"/>
              <a:t>fulfill </a:t>
            </a:r>
            <a:r>
              <a:rPr lang="en-US" sz="2800" dirty="0"/>
              <a:t>tasks.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It may be possible to design use-case realizations directly from the use-case text.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For each contract, we work through the responsibilities and post-condition state changes, and design message interactions to satisfy requirements.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7302500" cy="6953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Partial Interaction Diagram</a:t>
            </a:r>
          </a:p>
        </p:txBody>
      </p:sp>
      <p:pic>
        <p:nvPicPr>
          <p:cNvPr id="1116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209800"/>
            <a:ext cx="8208963" cy="3429000"/>
          </a:xfrm>
          <a:noFill/>
          <a:ln/>
        </p:spPr>
      </p:pic>
      <p:sp>
        <p:nvSpPr>
          <p:cNvPr id="111619" name="Rectangle 3"/>
          <p:cNvSpPr>
            <a:spLocks noChangeArrowheads="1"/>
          </p:cNvSpPr>
          <p:nvPr/>
        </p:nvSpPr>
        <p:spPr bwMode="auto">
          <a:xfrm>
            <a:off x="1833563" y="2438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1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2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2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3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3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0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41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5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6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7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8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ppt/theme/themeOverride9.xml><?xml version="1.0" encoding="utf-8"?>
<a:themeOverride xmlns:a="http://schemas.openxmlformats.org/drawingml/2006/main">
  <a:clrScheme name="Layers 6">
    <a:dk1>
      <a:srgbClr val="000000"/>
    </a:dk1>
    <a:lt1>
      <a:srgbClr val="FFFFE1"/>
    </a:lt1>
    <a:dk2>
      <a:srgbClr val="330033"/>
    </a:dk2>
    <a:lt2>
      <a:srgbClr val="330033"/>
    </a:lt2>
    <a:accent1>
      <a:srgbClr val="CCCC99"/>
    </a:accent1>
    <a:accent2>
      <a:srgbClr val="FF0000"/>
    </a:accent2>
    <a:accent3>
      <a:srgbClr val="FFFFEE"/>
    </a:accent3>
    <a:accent4>
      <a:srgbClr val="000000"/>
    </a:accent4>
    <a:accent5>
      <a:srgbClr val="E2E2CA"/>
    </a:accent5>
    <a:accent6>
      <a:srgbClr val="E70000"/>
    </a:accent6>
    <a:hlink>
      <a:srgbClr val="990033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1521</TotalTime>
  <Words>1642</Words>
  <Application>Microsoft Office PowerPoint</Application>
  <PresentationFormat>On-screen Show (4:3)</PresentationFormat>
  <Paragraphs>158</Paragraphs>
  <Slides>41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1_Layers</vt:lpstr>
      <vt:lpstr>2_Layers</vt:lpstr>
      <vt:lpstr>Bitmap Image</vt:lpstr>
      <vt:lpstr>Object Design Examples with GRASP</vt:lpstr>
      <vt:lpstr>Objectives</vt:lpstr>
      <vt:lpstr>Use-Case Realizations</vt:lpstr>
      <vt:lpstr>Creating Interaction Diagrams </vt:lpstr>
      <vt:lpstr>Communication Diagram</vt:lpstr>
      <vt:lpstr>Sequence Diagram example</vt:lpstr>
      <vt:lpstr>Multiple Sequence Diagram</vt:lpstr>
      <vt:lpstr>Contracts and Use-Case Realizations</vt:lpstr>
      <vt:lpstr>Partial Interaction Diagram</vt:lpstr>
      <vt:lpstr>Omitting Contracts</vt:lpstr>
      <vt:lpstr>Domain Model and Use-Case Realization</vt:lpstr>
      <vt:lpstr>Object Design : Contract</vt:lpstr>
      <vt:lpstr>Choosing the Controller Class</vt:lpstr>
      <vt:lpstr>Applying the GRASP Controller Pattern</vt:lpstr>
      <vt:lpstr>Creating a New Sale</vt:lpstr>
      <vt:lpstr>Creating a New Sale Communication Diagram</vt:lpstr>
      <vt:lpstr>Use-Case Realization Design </vt:lpstr>
      <vt:lpstr>Contract for enterItem ( )</vt:lpstr>
      <vt:lpstr>Contract for enterItem ( )</vt:lpstr>
      <vt:lpstr>Choosing the Controller Class</vt:lpstr>
      <vt:lpstr>Choosing the Controller Class</vt:lpstr>
      <vt:lpstr>Creating a new SalesLineItem</vt:lpstr>
      <vt:lpstr> Making a new SalesLineItem</vt:lpstr>
      <vt:lpstr> Finding a product specification</vt:lpstr>
      <vt:lpstr>Visibility to a product catalog</vt:lpstr>
      <vt:lpstr>Visibility to a product catalog(2)</vt:lpstr>
      <vt:lpstr>Retrieving ProductSpecification</vt:lpstr>
      <vt:lpstr>Interaction Diagram : enterItem </vt:lpstr>
      <vt:lpstr>Message to multi-objects</vt:lpstr>
      <vt:lpstr>Object Design : endSale</vt:lpstr>
      <vt:lpstr>Object Design : endSale Contract</vt:lpstr>
      <vt:lpstr>Choosing the Controller Class</vt:lpstr>
      <vt:lpstr>Setting the Sale.isComplete attribute</vt:lpstr>
      <vt:lpstr>Communication Diagram : endSale </vt:lpstr>
      <vt:lpstr>Display of Information</vt:lpstr>
      <vt:lpstr>Constraints and Notes</vt:lpstr>
      <vt:lpstr>Calculating the Sale Total</vt:lpstr>
      <vt:lpstr>Calculating the Sale Total (2)</vt:lpstr>
      <vt:lpstr>Calculating the Sale Total (3)</vt:lpstr>
      <vt:lpstr>Communication Diagram</vt:lpstr>
      <vt:lpstr>Communication Diagram (2)</vt:lpstr>
    </vt:vector>
  </TitlesOfParts>
  <Company>NJIT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Oriented Analysis and Design</dc:title>
  <dc:creator>George Blank</dc:creator>
  <cp:lastModifiedBy>789</cp:lastModifiedBy>
  <cp:revision>235</cp:revision>
  <dcterms:created xsi:type="dcterms:W3CDTF">2003-01-23T14:48:52Z</dcterms:created>
  <dcterms:modified xsi:type="dcterms:W3CDTF">2013-04-10T17:42:37Z</dcterms:modified>
</cp:coreProperties>
</file>