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0" r:id="rId6"/>
    <p:sldId id="282" r:id="rId7"/>
    <p:sldId id="279" r:id="rId8"/>
    <p:sldId id="280" r:id="rId9"/>
    <p:sldId id="278" r:id="rId10"/>
    <p:sldId id="283" r:id="rId11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3" d="100"/>
          <a:sy n="43" d="100"/>
        </p:scale>
        <p:origin x="-684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/>
          </a:p>
        </p:txBody>
      </p:sp>
      <p:sp>
        <p:nvSpPr>
          <p:cNvPr id="348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3482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3482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/>
          </a:p>
        </p:txBody>
      </p:sp>
      <p:sp>
        <p:nvSpPr>
          <p:cNvPr id="3482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46626269-C9A3-4F11-9064-7D81AA23D077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689158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626" name="Group 2"/>
          <p:cNvGrpSpPr>
            <a:grpSpLocks/>
          </p:cNvGrpSpPr>
          <p:nvPr/>
        </p:nvGrpSpPr>
        <p:grpSpPr bwMode="auto">
          <a:xfrm>
            <a:off x="0" y="0"/>
            <a:ext cx="8763000" cy="5943600"/>
            <a:chOff x="0" y="0"/>
            <a:chExt cx="5520" cy="3744"/>
          </a:xfrm>
        </p:grpSpPr>
        <p:sp>
          <p:nvSpPr>
            <p:cNvPr id="26627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110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 New Roman" pitchFamily="18" charset="0"/>
              </a:endParaRPr>
            </a:p>
          </p:txBody>
        </p:sp>
        <p:grpSp>
          <p:nvGrpSpPr>
            <p:cNvPr id="26628" name="Group 4"/>
            <p:cNvGrpSpPr>
              <a:grpSpLocks/>
            </p:cNvGrpSpPr>
            <p:nvPr userDrawn="1"/>
          </p:nvGrpSpPr>
          <p:grpSpPr bwMode="auto">
            <a:xfrm>
              <a:off x="0" y="2208"/>
              <a:ext cx="5520" cy="1536"/>
              <a:chOff x="0" y="2208"/>
              <a:chExt cx="5520" cy="1536"/>
            </a:xfrm>
          </p:grpSpPr>
          <p:sp>
            <p:nvSpPr>
              <p:cNvPr id="26629" name="Rectangle 5"/>
              <p:cNvSpPr>
                <a:spLocks noChangeArrowheads="1"/>
              </p:cNvSpPr>
              <p:nvPr/>
            </p:nvSpPr>
            <p:spPr bwMode="ltGray">
              <a:xfrm>
                <a:off x="624" y="2208"/>
                <a:ext cx="4896" cy="1536"/>
              </a:xfrm>
              <a:prstGeom prst="rect">
                <a:avLst/>
              </a:prstGeom>
              <a:solidFill>
                <a:schemeClr val="bg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26630" name="Rectangle 6"/>
              <p:cNvSpPr>
                <a:spLocks noChangeArrowheads="1"/>
              </p:cNvSpPr>
              <p:nvPr/>
            </p:nvSpPr>
            <p:spPr bwMode="white">
              <a:xfrm>
                <a:off x="654" y="2352"/>
                <a:ext cx="4818" cy="1347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26631" name="Line 7"/>
              <p:cNvSpPr>
                <a:spLocks noChangeShapeType="1"/>
              </p:cNvSpPr>
              <p:nvPr/>
            </p:nvSpPr>
            <p:spPr bwMode="auto">
              <a:xfrm>
                <a:off x="0" y="3072"/>
                <a:ext cx="624" cy="0"/>
              </a:xfrm>
              <a:prstGeom prst="line">
                <a:avLst/>
              </a:prstGeom>
              <a:noFill/>
              <a:ln w="5080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  <p:grpSp>
          <p:nvGrpSpPr>
            <p:cNvPr id="26632" name="Group 8"/>
            <p:cNvGrpSpPr>
              <a:grpSpLocks/>
            </p:cNvGrpSpPr>
            <p:nvPr userDrawn="1"/>
          </p:nvGrpSpPr>
          <p:grpSpPr bwMode="auto">
            <a:xfrm>
              <a:off x="400" y="336"/>
              <a:ext cx="5088" cy="192"/>
              <a:chOff x="400" y="336"/>
              <a:chExt cx="5088" cy="192"/>
            </a:xfrm>
          </p:grpSpPr>
          <p:sp>
            <p:nvSpPr>
              <p:cNvPr id="26633" name="Rectangle 9"/>
              <p:cNvSpPr>
                <a:spLocks noChangeArrowheads="1"/>
              </p:cNvSpPr>
              <p:nvPr/>
            </p:nvSpPr>
            <p:spPr bwMode="auto">
              <a:xfrm>
                <a:off x="3952" y="336"/>
                <a:ext cx="1536" cy="19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26634" name="Line 10"/>
              <p:cNvSpPr>
                <a:spLocks noChangeShapeType="1"/>
              </p:cNvSpPr>
              <p:nvPr/>
            </p:nvSpPr>
            <p:spPr bwMode="auto">
              <a:xfrm>
                <a:off x="400" y="432"/>
                <a:ext cx="5088" cy="0"/>
              </a:xfrm>
              <a:prstGeom prst="line">
                <a:avLst/>
              </a:prstGeom>
              <a:noFill/>
              <a:ln w="444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26635" name="Rectangle 11"/>
          <p:cNvSpPr>
            <a:spLocks noGrp="1" noChangeArrowheads="1"/>
          </p:cNvSpPr>
          <p:nvPr>
            <p:ph type="ctrTitle"/>
          </p:nvPr>
        </p:nvSpPr>
        <p:spPr>
          <a:xfrm>
            <a:off x="2057400" y="1143000"/>
            <a:ext cx="6629400" cy="2209800"/>
          </a:xfrm>
        </p:spPr>
        <p:txBody>
          <a:bodyPr/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26636" name="Rectangle 12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962400"/>
            <a:ext cx="6858000" cy="1600200"/>
          </a:xfrm>
        </p:spPr>
        <p:txBody>
          <a:bodyPr anchor="ctr"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26637" name="Rectangle 13"/>
          <p:cNvSpPr>
            <a:spLocks noGrp="1" noChangeArrowheads="1"/>
          </p:cNvSpPr>
          <p:nvPr>
            <p:ph type="dt" sz="half" idx="2"/>
          </p:nvPr>
        </p:nvSpPr>
        <p:spPr>
          <a:xfrm>
            <a:off x="912813" y="6251575"/>
            <a:ext cx="19050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6638" name="Rectangle 14"/>
          <p:cNvSpPr>
            <a:spLocks noGrp="1" noChangeArrowheads="1"/>
          </p:cNvSpPr>
          <p:nvPr>
            <p:ph type="ftr" sz="quarter" idx="3"/>
          </p:nvPr>
        </p:nvSpPr>
        <p:spPr>
          <a:xfrm>
            <a:off x="3354388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26639" name="Rectangle 15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692706DC-3910-414B-91B1-E9BCC22BED7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9B5575-C1F1-4261-810A-2022F3F74C4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43700" y="277813"/>
            <a:ext cx="1943100" cy="585311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7813"/>
            <a:ext cx="5676900" cy="585311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9B28658-C80B-4D01-A6E7-FC898640C76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A0130E5-99D7-4588-981C-F17723DB87D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DE55C25-FE3D-4463-9410-1A94BE59776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44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76800" y="1600200"/>
            <a:ext cx="38100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7DE9557-A2D5-4A83-8C0F-BCBED6AC6076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CE14412-A3CF-495C-82BC-4C9FEF5E9FB2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8EA2C4F-06CB-4E9C-B5F3-A720917D9A5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4C9E6A-4CAE-4865-970F-4F497829AE9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AD7AB3-27E1-4AF3-981F-DD54C268A10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ABF0A7E-7707-42EA-A57C-0818F60D96B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5602" name="Group 2"/>
          <p:cNvGrpSpPr>
            <a:grpSpLocks/>
          </p:cNvGrpSpPr>
          <p:nvPr/>
        </p:nvGrpSpPr>
        <p:grpSpPr bwMode="auto">
          <a:xfrm>
            <a:off x="0" y="0"/>
            <a:ext cx="8686800" cy="4876800"/>
            <a:chOff x="0" y="0"/>
            <a:chExt cx="5472" cy="3072"/>
          </a:xfrm>
        </p:grpSpPr>
        <p:sp>
          <p:nvSpPr>
            <p:cNvPr id="25603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384" cy="3072"/>
            </a:xfrm>
            <a:prstGeom prst="rect">
              <a:avLst/>
            </a:prstGeom>
            <a:solidFill>
              <a:schemeClr val="accent1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/>
              <a:endParaRPr lang="en-US" sz="2400">
                <a:latin typeface="Times New Roman" pitchFamily="18" charset="0"/>
              </a:endParaRPr>
            </a:p>
          </p:txBody>
        </p:sp>
        <p:grpSp>
          <p:nvGrpSpPr>
            <p:cNvPr id="25604" name="Group 4"/>
            <p:cNvGrpSpPr>
              <a:grpSpLocks/>
            </p:cNvGrpSpPr>
            <p:nvPr/>
          </p:nvGrpSpPr>
          <p:grpSpPr bwMode="auto">
            <a:xfrm>
              <a:off x="240" y="893"/>
              <a:ext cx="5232" cy="115"/>
              <a:chOff x="240" y="893"/>
              <a:chExt cx="5232" cy="115"/>
            </a:xfrm>
          </p:grpSpPr>
          <p:sp>
            <p:nvSpPr>
              <p:cNvPr id="25605" name="Rectangle 5"/>
              <p:cNvSpPr>
                <a:spLocks noChangeArrowheads="1"/>
              </p:cNvSpPr>
              <p:nvPr/>
            </p:nvSpPr>
            <p:spPr bwMode="auto">
              <a:xfrm>
                <a:off x="4320" y="893"/>
                <a:ext cx="1152" cy="115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 algn="ctr"/>
                <a:endParaRPr lang="en-US" sz="2400">
                  <a:latin typeface="Times New Roman" pitchFamily="18" charset="0"/>
                </a:endParaRPr>
              </a:p>
            </p:txBody>
          </p:sp>
          <p:sp>
            <p:nvSpPr>
              <p:cNvPr id="25606" name="Line 6"/>
              <p:cNvSpPr>
                <a:spLocks noChangeShapeType="1"/>
              </p:cNvSpPr>
              <p:nvPr/>
            </p:nvSpPr>
            <p:spPr bwMode="auto">
              <a:xfrm>
                <a:off x="240" y="941"/>
                <a:ext cx="5232" cy="0"/>
              </a:xfrm>
              <a:prstGeom prst="line">
                <a:avLst/>
              </a:prstGeom>
              <a:noFill/>
              <a:ln w="19050">
                <a:solidFill>
                  <a:schemeClr val="bg2"/>
                </a:solidFill>
                <a:round/>
                <a:headEnd/>
                <a:tailEnd/>
              </a:ln>
              <a:effectLst/>
            </p:spPr>
            <p:txBody>
              <a:bodyPr/>
              <a:lstStyle/>
              <a:p>
                <a:endParaRPr lang="en-US"/>
              </a:p>
            </p:txBody>
          </p:sp>
        </p:grpSp>
      </p:grpSp>
      <p:sp>
        <p:nvSpPr>
          <p:cNvPr id="25607" name="Rectangle 7"/>
          <p:cNvSpPr>
            <a:spLocks noGrp="1" noChangeArrowheads="1"/>
          </p:cNvSpPr>
          <p:nvPr>
            <p:ph type="title"/>
          </p:nvPr>
        </p:nvSpPr>
        <p:spPr bwMode="auto">
          <a:xfrm>
            <a:off x="914400" y="277813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25608" name="Rectangle 8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1600200"/>
            <a:ext cx="7772400" cy="4530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5609" name="Rectangle 9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14400" y="6251575"/>
            <a:ext cx="1981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000"/>
            </a:lvl1pPr>
          </a:lstStyle>
          <a:p>
            <a:endParaRPr lang="en-US"/>
          </a:p>
        </p:txBody>
      </p:sp>
      <p:sp>
        <p:nvSpPr>
          <p:cNvPr id="25610" name="Rectangle 10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52800" y="62484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000"/>
            </a:lvl1pPr>
          </a:lstStyle>
          <a:p>
            <a:endParaRPr lang="en-US"/>
          </a:p>
        </p:txBody>
      </p:sp>
      <p:sp>
        <p:nvSpPr>
          <p:cNvPr id="25611" name="Rectangle 11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781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000"/>
            </a:lvl1pPr>
          </a:lstStyle>
          <a:p>
            <a:fld id="{08C72FE9-DC9E-4982-833F-DAB5A62791BA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25612" name="Line 12"/>
          <p:cNvSpPr>
            <a:spLocks noChangeShapeType="1"/>
          </p:cNvSpPr>
          <p:nvPr/>
        </p:nvSpPr>
        <p:spPr bwMode="auto">
          <a:xfrm>
            <a:off x="0" y="4876800"/>
            <a:ext cx="609600" cy="0"/>
          </a:xfrm>
          <a:prstGeom prst="line">
            <a:avLst/>
          </a:prstGeom>
          <a:noFill/>
          <a:ln w="44450">
            <a:solidFill>
              <a:schemeClr val="bg2"/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iming>
    <p:tnLst>
      <p:par>
        <p:cTn id="1" dur="indefinite" restart="never" nodeType="tmRoot"/>
      </p:par>
    </p:tnLst>
  </p:timing>
  <p:txStyles>
    <p:titleStyle>
      <a:lvl1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2pPr>
      <a:lvl3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3pPr>
      <a:lvl4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4pPr>
      <a:lvl5pPr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2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9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75000"/>
        <a:buFont typeface="Wingdings" pitchFamily="2" charset="2"/>
        <a:buChar char="n"/>
        <a:defRPr sz="26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5000"/>
        <a:buFont typeface="Wingdings" pitchFamily="2" charset="2"/>
        <a:buChar char="n"/>
        <a:defRPr sz="23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en-US"/>
              <a:t>Object-Oriented Analysis and Design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/>
              <a:t>An Introduction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4400" dirty="0" smtClean="0"/>
              <a:t>Non-functional</a:t>
            </a:r>
            <a:r>
              <a:rPr lang="en-US" sz="4400" dirty="0"/>
              <a:t> </a:t>
            </a:r>
            <a:r>
              <a:rPr lang="en-US" sz="4400" dirty="0" smtClean="0"/>
              <a:t>Requirements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1524000"/>
            <a:ext cx="7772400" cy="4530725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200" dirty="0" smtClean="0"/>
              <a:t>Usability (Help, documentation, …), </a:t>
            </a:r>
          </a:p>
          <a:p>
            <a:pPr>
              <a:lnSpc>
                <a:spcPct val="90000"/>
              </a:lnSpc>
            </a:pPr>
            <a:r>
              <a:rPr lang="en-US" sz="2200" dirty="0" smtClean="0"/>
              <a:t>Reliability (Frequency of failure, recoverability, …),</a:t>
            </a:r>
          </a:p>
          <a:p>
            <a:pPr>
              <a:lnSpc>
                <a:spcPct val="90000"/>
              </a:lnSpc>
            </a:pPr>
            <a:r>
              <a:rPr lang="en-US" sz="2200" dirty="0" smtClean="0"/>
              <a:t>Performance (Response times, availability, …)</a:t>
            </a:r>
          </a:p>
          <a:p>
            <a:pPr>
              <a:lnSpc>
                <a:spcPct val="90000"/>
              </a:lnSpc>
            </a:pPr>
            <a:r>
              <a:rPr lang="en-US" sz="2200" dirty="0" smtClean="0"/>
              <a:t>Supportability (Adaptability, maintainability,)</a:t>
            </a:r>
          </a:p>
          <a:p>
            <a:pPr>
              <a:lnSpc>
                <a:spcPct val="90000"/>
              </a:lnSpc>
            </a:pPr>
            <a:r>
              <a:rPr lang="en-US" sz="2200" dirty="0" smtClean="0"/>
              <a:t>Recorded in the Use Case model or in the Supplementary Specifications artifact.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The Need for Software Blueprints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530725"/>
          </a:xfrm>
        </p:spPr>
        <p:txBody>
          <a:bodyPr/>
          <a:lstStyle/>
          <a:p>
            <a:r>
              <a:rPr lang="en-US" sz="2400" dirty="0"/>
              <a:t>Knowing an object-oriented language and having access to a library is necessary but not sufficient in order to create object software. </a:t>
            </a:r>
          </a:p>
          <a:p>
            <a:r>
              <a:rPr lang="en-US" sz="2400" dirty="0" smtClean="0"/>
              <a:t>Much </a:t>
            </a:r>
            <a:r>
              <a:rPr lang="en-US" sz="2400" dirty="0"/>
              <a:t>more than </a:t>
            </a:r>
            <a:r>
              <a:rPr lang="en-US" sz="2400" dirty="0" smtClean="0"/>
              <a:t>programming involved</a:t>
            </a:r>
            <a:endParaRPr lang="en-US" sz="2400" dirty="0"/>
          </a:p>
          <a:p>
            <a:r>
              <a:rPr lang="en-US" sz="2400" dirty="0"/>
              <a:t>Analysis and design provide software “blueprints</a:t>
            </a:r>
            <a:r>
              <a:rPr lang="en-US" sz="2400" dirty="0" smtClean="0"/>
              <a:t>”</a:t>
            </a:r>
          </a:p>
          <a:p>
            <a:r>
              <a:rPr lang="en-US" sz="2400" dirty="0" smtClean="0"/>
              <a:t>Blueprints are </a:t>
            </a:r>
            <a:r>
              <a:rPr lang="en-US" sz="2400" dirty="0"/>
              <a:t>illustrated by </a:t>
            </a:r>
            <a:r>
              <a:rPr lang="en-US" sz="2400" dirty="0" smtClean="0"/>
              <a:t>modeling language</a:t>
            </a:r>
          </a:p>
          <a:p>
            <a:pPr lvl="1"/>
            <a:r>
              <a:rPr lang="en-US" sz="2200" dirty="0"/>
              <a:t>e</a:t>
            </a:r>
            <a:r>
              <a:rPr lang="en-US" sz="2200" dirty="0" smtClean="0"/>
              <a:t>.g. Unified </a:t>
            </a:r>
            <a:r>
              <a:rPr lang="en-US" sz="2200" dirty="0"/>
              <a:t>Modeling Language (UML).</a:t>
            </a:r>
          </a:p>
          <a:p>
            <a:r>
              <a:rPr lang="en-US" sz="2400" dirty="0"/>
              <a:t>T</a:t>
            </a:r>
            <a:r>
              <a:rPr lang="en-US" sz="2400" dirty="0" smtClean="0"/>
              <a:t>ool </a:t>
            </a:r>
            <a:r>
              <a:rPr lang="en-US" sz="2400" dirty="0"/>
              <a:t>for thought </a:t>
            </a:r>
            <a:r>
              <a:rPr lang="en-US" sz="2400" dirty="0" smtClean="0"/>
              <a:t>and </a:t>
            </a:r>
            <a:r>
              <a:rPr lang="en-US" sz="2400" dirty="0"/>
              <a:t>a form of </a:t>
            </a:r>
            <a:r>
              <a:rPr lang="en-US" sz="2400" dirty="0" smtClean="0"/>
              <a:t>communication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Object-Oriented Analysis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530725"/>
          </a:xfrm>
        </p:spPr>
        <p:txBody>
          <a:bodyPr/>
          <a:lstStyle/>
          <a:p>
            <a:r>
              <a:rPr lang="en-US" dirty="0"/>
              <a:t>An investigation of the problem (rather than how a solution is defined)</a:t>
            </a:r>
          </a:p>
          <a:p>
            <a:r>
              <a:rPr lang="en-US" dirty="0" smtClean="0"/>
              <a:t>Emphasis is on </a:t>
            </a:r>
            <a:r>
              <a:rPr lang="en-US" dirty="0"/>
              <a:t>finding and describing the objects (or concepts) in the problem domain.</a:t>
            </a:r>
          </a:p>
          <a:p>
            <a:pPr lvl="1"/>
            <a:r>
              <a:rPr lang="en-US" dirty="0"/>
              <a:t>For example, concepts in a Library Information System include Book, and Library.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Object-Oriented Design</a:t>
            </a:r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530725"/>
          </a:xfrm>
        </p:spPr>
        <p:txBody>
          <a:bodyPr/>
          <a:lstStyle/>
          <a:p>
            <a:r>
              <a:rPr lang="en-US" sz="2400" dirty="0" smtClean="0"/>
              <a:t>Emphasis is on conceptual </a:t>
            </a:r>
            <a:r>
              <a:rPr lang="en-US" sz="2400" dirty="0"/>
              <a:t>solution that </a:t>
            </a:r>
            <a:r>
              <a:rPr lang="en-US" sz="2400" dirty="0" smtClean="0"/>
              <a:t>fulfils requirements</a:t>
            </a:r>
            <a:endParaRPr lang="en-US" sz="2400" dirty="0"/>
          </a:p>
          <a:p>
            <a:r>
              <a:rPr lang="en-US" sz="2400" dirty="0"/>
              <a:t>Need to define software objects and how they collaborate to fulfill the requirements.</a:t>
            </a:r>
          </a:p>
          <a:p>
            <a:pPr lvl="1"/>
            <a:r>
              <a:rPr lang="en-US" sz="2200" dirty="0"/>
              <a:t>e</a:t>
            </a:r>
            <a:r>
              <a:rPr lang="en-US" sz="2200" dirty="0" smtClean="0"/>
              <a:t>.g., a </a:t>
            </a:r>
            <a:r>
              <a:rPr lang="en-US" sz="2200" dirty="0"/>
              <a:t>Book software object </a:t>
            </a:r>
            <a:r>
              <a:rPr lang="en-US" sz="2200" dirty="0" smtClean="0"/>
              <a:t>has </a:t>
            </a:r>
            <a:r>
              <a:rPr lang="en-US" sz="2200" i="1" dirty="0"/>
              <a:t>title</a:t>
            </a:r>
            <a:r>
              <a:rPr lang="en-US" sz="2200" dirty="0"/>
              <a:t> attribute </a:t>
            </a:r>
            <a:r>
              <a:rPr lang="en-US" sz="2200" dirty="0" smtClean="0"/>
              <a:t>and </a:t>
            </a:r>
            <a:r>
              <a:rPr lang="en-US" sz="2200" i="1" dirty="0" err="1"/>
              <a:t>getChapter</a:t>
            </a:r>
            <a:r>
              <a:rPr lang="en-US" sz="2200" i="1" dirty="0"/>
              <a:t>()</a:t>
            </a:r>
            <a:r>
              <a:rPr lang="en-US" sz="2200" dirty="0"/>
              <a:t> method.</a:t>
            </a:r>
          </a:p>
          <a:p>
            <a:r>
              <a:rPr lang="en-US" sz="2400" dirty="0"/>
              <a:t>Designs </a:t>
            </a:r>
            <a:r>
              <a:rPr lang="en-US" sz="2400" dirty="0" smtClean="0"/>
              <a:t>then implemented </a:t>
            </a:r>
            <a:r>
              <a:rPr lang="en-US" sz="2400" dirty="0"/>
              <a:t>in a programming </a:t>
            </a:r>
            <a:r>
              <a:rPr lang="en-US" sz="2400" dirty="0" smtClean="0"/>
              <a:t>language</a:t>
            </a:r>
            <a:endParaRPr lang="en-US" sz="2400" dirty="0"/>
          </a:p>
          <a:p>
            <a:pPr lvl="1"/>
            <a:r>
              <a:rPr lang="en-US" sz="2200" dirty="0" smtClean="0"/>
              <a:t>e.g., a </a:t>
            </a:r>
            <a:r>
              <a:rPr lang="en-US" sz="2200" dirty="0"/>
              <a:t>Book class </a:t>
            </a:r>
            <a:r>
              <a:rPr lang="en-US" sz="2200" dirty="0" smtClean="0"/>
              <a:t>written in Java</a:t>
            </a:r>
            <a:endParaRPr lang="en-US" sz="2200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From Analysis to Implementation</a:t>
            </a:r>
          </a:p>
        </p:txBody>
      </p:sp>
      <p:sp>
        <p:nvSpPr>
          <p:cNvPr id="6151" name="Text Box 7"/>
          <p:cNvSpPr txBox="1">
            <a:spLocks noChangeArrowheads="1"/>
          </p:cNvSpPr>
          <p:nvPr/>
        </p:nvSpPr>
        <p:spPr bwMode="auto">
          <a:xfrm>
            <a:off x="914400" y="1676400"/>
            <a:ext cx="1730375" cy="925513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b="1"/>
              <a:t>Analysis</a:t>
            </a:r>
            <a:r>
              <a:rPr lang="en-US"/>
              <a:t> </a:t>
            </a:r>
          </a:p>
          <a:p>
            <a:pPr algn="ctr"/>
            <a:r>
              <a:rPr lang="en-US"/>
              <a:t>(investigation </a:t>
            </a:r>
          </a:p>
          <a:p>
            <a:pPr algn="ctr"/>
            <a:r>
              <a:rPr lang="en-US"/>
              <a:t>of the problem)</a:t>
            </a:r>
          </a:p>
        </p:txBody>
      </p:sp>
      <p:sp>
        <p:nvSpPr>
          <p:cNvPr id="6152" name="Text Box 8"/>
          <p:cNvSpPr txBox="1">
            <a:spLocks noChangeArrowheads="1"/>
          </p:cNvSpPr>
          <p:nvPr/>
        </p:nvSpPr>
        <p:spPr bwMode="auto">
          <a:xfrm>
            <a:off x="3581400" y="1676400"/>
            <a:ext cx="1844675" cy="925513"/>
          </a:xfrm>
          <a:prstGeom prst="rect">
            <a:avLst/>
          </a:prstGeom>
          <a:noFill/>
          <a:ln w="9525" algn="ctr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b="1"/>
              <a:t>Design</a:t>
            </a:r>
            <a:r>
              <a:rPr lang="en-US"/>
              <a:t> </a:t>
            </a:r>
          </a:p>
          <a:p>
            <a:pPr algn="ctr"/>
            <a:r>
              <a:rPr lang="en-US"/>
              <a:t>(logical solution)</a:t>
            </a:r>
          </a:p>
          <a:p>
            <a:pPr algn="ctr"/>
            <a:endParaRPr lang="en-US"/>
          </a:p>
        </p:txBody>
      </p:sp>
      <p:sp>
        <p:nvSpPr>
          <p:cNvPr id="6153" name="Text Box 9"/>
          <p:cNvSpPr txBox="1">
            <a:spLocks noChangeArrowheads="1"/>
          </p:cNvSpPr>
          <p:nvPr/>
        </p:nvSpPr>
        <p:spPr bwMode="auto">
          <a:xfrm>
            <a:off x="6172200" y="1676400"/>
            <a:ext cx="1679575" cy="925513"/>
          </a:xfrm>
          <a:prstGeom prst="rect">
            <a:avLst/>
          </a:prstGeom>
          <a:noFill/>
          <a:ln w="9525" algn="ctr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US" b="1"/>
              <a:t>Construction</a:t>
            </a:r>
            <a:r>
              <a:rPr lang="en-US"/>
              <a:t> </a:t>
            </a:r>
          </a:p>
          <a:p>
            <a:pPr algn="ctr"/>
            <a:r>
              <a:rPr lang="en-US"/>
              <a:t>(code)</a:t>
            </a:r>
          </a:p>
          <a:p>
            <a:pPr algn="ctr"/>
            <a:endParaRPr lang="en-US"/>
          </a:p>
        </p:txBody>
      </p:sp>
      <p:sp>
        <p:nvSpPr>
          <p:cNvPr id="6155" name="Text Box 11"/>
          <p:cNvSpPr txBox="1">
            <a:spLocks noChangeArrowheads="1"/>
          </p:cNvSpPr>
          <p:nvPr/>
        </p:nvSpPr>
        <p:spPr bwMode="auto">
          <a:xfrm>
            <a:off x="1127125" y="3084513"/>
            <a:ext cx="1136650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/>
              <a:t>Book </a:t>
            </a:r>
          </a:p>
          <a:p>
            <a:r>
              <a:rPr lang="en-US"/>
              <a:t>(concept)</a:t>
            </a:r>
          </a:p>
        </p:txBody>
      </p:sp>
      <p:sp>
        <p:nvSpPr>
          <p:cNvPr id="6157" name="Text Box 13"/>
          <p:cNvSpPr txBox="1">
            <a:spLocks noChangeArrowheads="1"/>
          </p:cNvSpPr>
          <p:nvPr/>
        </p:nvSpPr>
        <p:spPr bwMode="auto">
          <a:xfrm>
            <a:off x="6308725" y="3281363"/>
            <a:ext cx="2203450" cy="968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80000"/>
              </a:lnSpc>
              <a:spcBef>
                <a:spcPct val="20000"/>
              </a:spcBef>
            </a:pPr>
            <a:r>
              <a:rPr lang="en-US"/>
              <a:t>public class Book {</a:t>
            </a:r>
            <a:br>
              <a:rPr lang="en-US"/>
            </a:br>
            <a:r>
              <a:rPr lang="en-US"/>
              <a:t>   public void print();</a:t>
            </a:r>
            <a:br>
              <a:rPr lang="en-US"/>
            </a:br>
            <a:r>
              <a:rPr lang="en-US"/>
              <a:t>   private String title;</a:t>
            </a:r>
            <a:br>
              <a:rPr lang="en-US"/>
            </a:br>
            <a:r>
              <a:rPr lang="en-US"/>
              <a:t>}</a:t>
            </a:r>
          </a:p>
        </p:txBody>
      </p:sp>
      <p:sp>
        <p:nvSpPr>
          <p:cNvPr id="6158" name="Text Box 14"/>
          <p:cNvSpPr txBox="1">
            <a:spLocks noChangeArrowheads="1"/>
          </p:cNvSpPr>
          <p:nvPr/>
        </p:nvSpPr>
        <p:spPr bwMode="auto">
          <a:xfrm>
            <a:off x="990600" y="5029200"/>
            <a:ext cx="18351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/>
              <a:t>Domain concept</a:t>
            </a:r>
          </a:p>
        </p:txBody>
      </p:sp>
      <p:sp>
        <p:nvSpPr>
          <p:cNvPr id="6159" name="Text Box 15"/>
          <p:cNvSpPr txBox="1">
            <a:spLocks noChangeArrowheads="1"/>
          </p:cNvSpPr>
          <p:nvPr/>
        </p:nvSpPr>
        <p:spPr bwMode="auto">
          <a:xfrm>
            <a:off x="3657600" y="4876800"/>
            <a:ext cx="1797050" cy="915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/>
              <a:t>Representation </a:t>
            </a:r>
          </a:p>
          <a:p>
            <a:r>
              <a:rPr lang="en-US"/>
              <a:t>in analysis </a:t>
            </a:r>
          </a:p>
          <a:p>
            <a:r>
              <a:rPr lang="en-US"/>
              <a:t>of concepts</a:t>
            </a:r>
          </a:p>
        </p:txBody>
      </p:sp>
      <p:sp>
        <p:nvSpPr>
          <p:cNvPr id="6161" name="Text Box 17"/>
          <p:cNvSpPr txBox="1">
            <a:spLocks noChangeArrowheads="1"/>
          </p:cNvSpPr>
          <p:nvPr/>
        </p:nvSpPr>
        <p:spPr bwMode="auto">
          <a:xfrm>
            <a:off x="6172200" y="4876800"/>
            <a:ext cx="2597150" cy="1249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/>
              <a:t>Representation in an 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/>
              <a:t>object–oriented 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/>
              <a:t>programming language </a:t>
            </a:r>
          </a:p>
          <a:p>
            <a:pPr>
              <a:lnSpc>
                <a:spcPct val="90000"/>
              </a:lnSpc>
              <a:spcBef>
                <a:spcPct val="20000"/>
              </a:spcBef>
            </a:pPr>
            <a:r>
              <a:rPr lang="en-US"/>
              <a:t>(e.g. Java)</a:t>
            </a:r>
          </a:p>
        </p:txBody>
      </p:sp>
      <p:grpSp>
        <p:nvGrpSpPr>
          <p:cNvPr id="6171" name="Group 27"/>
          <p:cNvGrpSpPr>
            <a:grpSpLocks/>
          </p:cNvGrpSpPr>
          <p:nvPr/>
        </p:nvGrpSpPr>
        <p:grpSpPr bwMode="auto">
          <a:xfrm>
            <a:off x="4114800" y="3124200"/>
            <a:ext cx="790575" cy="925513"/>
            <a:chOff x="2592" y="1824"/>
            <a:chExt cx="498" cy="583"/>
          </a:xfrm>
        </p:grpSpPr>
        <p:sp>
          <p:nvSpPr>
            <p:cNvPr id="6156" name="Text Box 12"/>
            <p:cNvSpPr txBox="1">
              <a:spLocks noChangeArrowheads="1"/>
            </p:cNvSpPr>
            <p:nvPr/>
          </p:nvSpPr>
          <p:spPr bwMode="auto">
            <a:xfrm>
              <a:off x="2592" y="1824"/>
              <a:ext cx="498" cy="583"/>
            </a:xfrm>
            <a:prstGeom prst="rect">
              <a:avLst/>
            </a:prstGeom>
            <a:noFill/>
            <a:ln w="9525" algn="ctr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r>
                <a:rPr lang="en-US"/>
                <a:t>Book</a:t>
              </a:r>
              <a:br>
                <a:rPr lang="en-US"/>
              </a:br>
              <a:r>
                <a:rPr lang="en-US"/>
                <a:t>title</a:t>
              </a:r>
              <a:br>
                <a:rPr lang="en-US"/>
              </a:br>
              <a:r>
                <a:rPr lang="en-US"/>
                <a:t>print()</a:t>
              </a:r>
            </a:p>
          </p:txBody>
        </p:sp>
        <p:sp>
          <p:nvSpPr>
            <p:cNvPr id="6162" name="Line 18"/>
            <p:cNvSpPr>
              <a:spLocks noChangeShapeType="1"/>
            </p:cNvSpPr>
            <p:nvPr/>
          </p:nvSpPr>
          <p:spPr bwMode="auto">
            <a:xfrm>
              <a:off x="2592" y="2016"/>
              <a:ext cx="480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  <p:sp>
          <p:nvSpPr>
            <p:cNvPr id="6163" name="Line 19"/>
            <p:cNvSpPr>
              <a:spLocks noChangeShapeType="1"/>
            </p:cNvSpPr>
            <p:nvPr/>
          </p:nvSpPr>
          <p:spPr bwMode="auto">
            <a:xfrm>
              <a:off x="2592" y="2208"/>
              <a:ext cx="480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6164" name="Line 20"/>
          <p:cNvSpPr>
            <a:spLocks noChangeShapeType="1"/>
          </p:cNvSpPr>
          <p:nvPr/>
        </p:nvSpPr>
        <p:spPr bwMode="auto">
          <a:xfrm>
            <a:off x="2895600" y="2133600"/>
            <a:ext cx="5334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 type="triangle" w="lg" len="lg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66" name="Line 22"/>
          <p:cNvSpPr>
            <a:spLocks noChangeShapeType="1"/>
          </p:cNvSpPr>
          <p:nvPr/>
        </p:nvSpPr>
        <p:spPr bwMode="auto">
          <a:xfrm>
            <a:off x="2895600" y="3581400"/>
            <a:ext cx="5334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 type="triangle" w="lg" len="lg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67" name="Line 23"/>
          <p:cNvSpPr>
            <a:spLocks noChangeShapeType="1"/>
          </p:cNvSpPr>
          <p:nvPr/>
        </p:nvSpPr>
        <p:spPr bwMode="auto">
          <a:xfrm>
            <a:off x="2895600" y="5181600"/>
            <a:ext cx="5334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 type="triangle" w="lg" len="lg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68" name="Line 24"/>
          <p:cNvSpPr>
            <a:spLocks noChangeShapeType="1"/>
          </p:cNvSpPr>
          <p:nvPr/>
        </p:nvSpPr>
        <p:spPr bwMode="auto">
          <a:xfrm>
            <a:off x="5562600" y="2133600"/>
            <a:ext cx="5334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 type="triangle" w="lg" len="lg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69" name="Line 25"/>
          <p:cNvSpPr>
            <a:spLocks noChangeShapeType="1"/>
          </p:cNvSpPr>
          <p:nvPr/>
        </p:nvSpPr>
        <p:spPr bwMode="auto">
          <a:xfrm>
            <a:off x="5562600" y="3581400"/>
            <a:ext cx="5334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 type="triangle" w="lg" len="lg"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6170" name="Line 26"/>
          <p:cNvSpPr>
            <a:spLocks noChangeShapeType="1"/>
          </p:cNvSpPr>
          <p:nvPr/>
        </p:nvSpPr>
        <p:spPr bwMode="auto">
          <a:xfrm>
            <a:off x="5562600" y="5181600"/>
            <a:ext cx="533400" cy="0"/>
          </a:xfrm>
          <a:prstGeom prst="line">
            <a:avLst/>
          </a:prstGeom>
          <a:noFill/>
          <a:ln w="76200">
            <a:solidFill>
              <a:schemeClr val="tx1"/>
            </a:solidFill>
            <a:round/>
            <a:headEnd/>
            <a:tailEnd type="triangle" w="lg" len="lg"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Applying UML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530725"/>
          </a:xfrm>
        </p:spPr>
        <p:txBody>
          <a:bodyPr/>
          <a:lstStyle/>
          <a:p>
            <a:r>
              <a:rPr lang="en-US" dirty="0"/>
              <a:t>UML is just a standard diagramming notation.</a:t>
            </a:r>
          </a:p>
          <a:p>
            <a:r>
              <a:rPr lang="en-US" dirty="0" smtClean="0"/>
              <a:t>A tool which helps </a:t>
            </a:r>
            <a:r>
              <a:rPr lang="en-US" dirty="0"/>
              <a:t>you communicate visually with others in creating </a:t>
            </a:r>
            <a:r>
              <a:rPr lang="en-US" dirty="0" smtClean="0"/>
              <a:t>software </a:t>
            </a:r>
            <a:endParaRPr lang="en-US" dirty="0"/>
          </a:p>
          <a:p>
            <a:r>
              <a:rPr lang="en-US" dirty="0" smtClean="0"/>
              <a:t>Learn </a:t>
            </a:r>
            <a:r>
              <a:rPr lang="en-US" dirty="0"/>
              <a:t>Object-Oriented Analysis and Design, not how to draw diagrams.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Key Steps and Diagrams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530725"/>
          </a:xfrm>
        </p:spPr>
        <p:txBody>
          <a:bodyPr/>
          <a:lstStyle/>
          <a:p>
            <a:pPr marL="533400" indent="-533400">
              <a:buFont typeface="Wingdings" pitchFamily="2" charset="2"/>
              <a:buAutoNum type="arabicPeriod"/>
            </a:pPr>
            <a:r>
              <a:rPr lang="en-US" dirty="0"/>
              <a:t>Define </a:t>
            </a:r>
            <a:r>
              <a:rPr lang="en-US" b="1" dirty="0"/>
              <a:t>Use Cases</a:t>
            </a:r>
          </a:p>
          <a:p>
            <a:pPr marL="952500" lvl="1" indent="-495300"/>
            <a:r>
              <a:rPr lang="en-US" dirty="0"/>
              <a:t>Part of </a:t>
            </a:r>
            <a:r>
              <a:rPr lang="en-US" b="1" dirty="0"/>
              <a:t>Requirements Analysis</a:t>
            </a:r>
            <a:r>
              <a:rPr lang="en-US" dirty="0"/>
              <a:t> </a:t>
            </a:r>
          </a:p>
          <a:p>
            <a:pPr marL="952500" lvl="1" indent="-495300"/>
            <a:r>
              <a:rPr lang="en-US" dirty="0"/>
              <a:t>Stories or scenarios of application use</a:t>
            </a:r>
            <a:endParaRPr lang="en-US" b="1" dirty="0"/>
          </a:p>
          <a:p>
            <a:pPr marL="533400" indent="-533400">
              <a:buFont typeface="Wingdings" pitchFamily="2" charset="2"/>
              <a:buAutoNum type="arabicPeriod"/>
            </a:pPr>
            <a:r>
              <a:rPr lang="en-US" dirty="0"/>
              <a:t>Define a </a:t>
            </a:r>
            <a:r>
              <a:rPr lang="en-US" b="1" dirty="0"/>
              <a:t>Domain Model</a:t>
            </a:r>
          </a:p>
          <a:p>
            <a:pPr marL="952500" lvl="1" indent="-495300"/>
            <a:r>
              <a:rPr lang="en-US" dirty="0"/>
              <a:t>Part of </a:t>
            </a:r>
            <a:r>
              <a:rPr lang="en-US" b="1" dirty="0"/>
              <a:t>Object-oriented Analysis</a:t>
            </a:r>
          </a:p>
          <a:p>
            <a:pPr marL="952500" lvl="1" indent="-495300"/>
            <a:r>
              <a:rPr lang="en-US" dirty="0"/>
              <a:t>Identify noteworthy domain concepts, attributes and associations (not software objects)</a:t>
            </a:r>
          </a:p>
          <a:p>
            <a:pPr marL="952500" lvl="1" indent="-495300"/>
            <a:r>
              <a:rPr lang="en-US" dirty="0"/>
              <a:t>Called a </a:t>
            </a:r>
            <a:r>
              <a:rPr lang="en-US" b="1" dirty="0"/>
              <a:t>Conceptual Object Model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3800"/>
              <a:t>Key Steps and Diagrams (continued)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530725"/>
          </a:xfrm>
        </p:spPr>
        <p:txBody>
          <a:bodyPr/>
          <a:lstStyle/>
          <a:p>
            <a:pPr marL="533400" indent="-533400">
              <a:lnSpc>
                <a:spcPct val="90000"/>
              </a:lnSpc>
              <a:buFont typeface="Wingdings" pitchFamily="2" charset="2"/>
              <a:buAutoNum type="arabicPeriod" startAt="3"/>
            </a:pPr>
            <a:r>
              <a:rPr lang="en-US" sz="2400" dirty="0"/>
              <a:t>Assign Object Responsibilities and Draw </a:t>
            </a:r>
            <a:r>
              <a:rPr lang="en-US" sz="2400" b="1" dirty="0"/>
              <a:t>Interaction Diagrams</a:t>
            </a:r>
          </a:p>
          <a:p>
            <a:pPr marL="952500" lvl="1" indent="-495300">
              <a:lnSpc>
                <a:spcPct val="90000"/>
              </a:lnSpc>
            </a:pPr>
            <a:r>
              <a:rPr lang="en-US" sz="2200" dirty="0"/>
              <a:t>Part of </a:t>
            </a:r>
            <a:r>
              <a:rPr lang="en-US" sz="2200" b="1" dirty="0"/>
              <a:t>Object-oriented </a:t>
            </a:r>
            <a:r>
              <a:rPr lang="en-US" sz="2200" b="1" dirty="0" smtClean="0"/>
              <a:t>Design</a:t>
            </a:r>
            <a:endParaRPr lang="en-US" sz="2200" b="1" dirty="0"/>
          </a:p>
          <a:p>
            <a:pPr marL="952500" lvl="1" indent="-495300">
              <a:lnSpc>
                <a:spcPct val="90000"/>
              </a:lnSpc>
            </a:pPr>
            <a:r>
              <a:rPr lang="en-US" sz="2200" b="1" dirty="0"/>
              <a:t>Sequence Diagrams</a:t>
            </a:r>
            <a:r>
              <a:rPr lang="en-US" sz="2200" dirty="0"/>
              <a:t> or </a:t>
            </a:r>
            <a:r>
              <a:rPr lang="en-US" sz="2200" b="1" dirty="0" smtClean="0"/>
              <a:t>Communication Diagrams</a:t>
            </a:r>
            <a:r>
              <a:rPr lang="en-US" sz="2200" dirty="0" smtClean="0"/>
              <a:t> show </a:t>
            </a:r>
            <a:r>
              <a:rPr lang="en-US" sz="2200" b="1" dirty="0"/>
              <a:t>message flow</a:t>
            </a:r>
            <a:r>
              <a:rPr lang="en-US" sz="2200" dirty="0"/>
              <a:t> and </a:t>
            </a:r>
            <a:r>
              <a:rPr lang="en-US" sz="2200" b="1" dirty="0"/>
              <a:t>method </a:t>
            </a:r>
            <a:r>
              <a:rPr lang="en-US" sz="2200" b="1" dirty="0" smtClean="0"/>
              <a:t>invocation</a:t>
            </a:r>
          </a:p>
          <a:p>
            <a:pPr marL="952500" lvl="1" indent="-495300">
              <a:lnSpc>
                <a:spcPct val="90000"/>
              </a:lnSpc>
            </a:pPr>
            <a:r>
              <a:rPr lang="en-US" sz="2200" dirty="0" smtClean="0"/>
              <a:t>May define behavior of </a:t>
            </a:r>
            <a:r>
              <a:rPr lang="en-US" sz="2200" b="1" dirty="0" smtClean="0"/>
              <a:t>operations</a:t>
            </a:r>
            <a:r>
              <a:rPr lang="en-US" sz="2200" dirty="0" smtClean="0"/>
              <a:t> with a </a:t>
            </a:r>
            <a:r>
              <a:rPr lang="en-US" sz="2200" b="1" dirty="0" smtClean="0"/>
              <a:t>contract</a:t>
            </a:r>
            <a:endParaRPr lang="en-US" sz="2200" b="1" dirty="0"/>
          </a:p>
          <a:p>
            <a:pPr marL="952500" lvl="1" indent="-495300">
              <a:lnSpc>
                <a:spcPct val="90000"/>
              </a:lnSpc>
            </a:pPr>
            <a:r>
              <a:rPr lang="en-US" sz="2200" b="1" dirty="0"/>
              <a:t>Dynamic view </a:t>
            </a:r>
            <a:r>
              <a:rPr lang="en-US" sz="2200" dirty="0"/>
              <a:t>of objects</a:t>
            </a:r>
            <a:endParaRPr lang="en-US" sz="2200" b="1" dirty="0"/>
          </a:p>
          <a:p>
            <a:pPr marL="533400" indent="-533400">
              <a:lnSpc>
                <a:spcPct val="90000"/>
              </a:lnSpc>
              <a:buFont typeface="Wingdings" pitchFamily="2" charset="2"/>
              <a:buAutoNum type="arabicPeriod" startAt="3"/>
            </a:pPr>
            <a:r>
              <a:rPr lang="en-US" sz="2400" dirty="0"/>
              <a:t>Define </a:t>
            </a:r>
            <a:r>
              <a:rPr lang="en-US" sz="2400" b="1" dirty="0"/>
              <a:t>Design Class Diagrams</a:t>
            </a:r>
          </a:p>
          <a:p>
            <a:pPr marL="952500" lvl="1" indent="-495300">
              <a:lnSpc>
                <a:spcPct val="90000"/>
              </a:lnSpc>
            </a:pPr>
            <a:r>
              <a:rPr lang="en-US" sz="2200" dirty="0"/>
              <a:t>Describe </a:t>
            </a:r>
            <a:r>
              <a:rPr lang="en-US" sz="2200" b="1" dirty="0"/>
              <a:t>Class definitions</a:t>
            </a:r>
            <a:r>
              <a:rPr lang="en-US" sz="2200" dirty="0"/>
              <a:t> including attributes, methods, and relationships</a:t>
            </a:r>
            <a:endParaRPr lang="en-US" sz="2200" b="1" dirty="0"/>
          </a:p>
          <a:p>
            <a:pPr marL="952500" lvl="1" indent="-495300">
              <a:lnSpc>
                <a:spcPct val="90000"/>
              </a:lnSpc>
            </a:pPr>
            <a:r>
              <a:rPr lang="en-US" sz="2200" b="1" dirty="0"/>
              <a:t>Static view </a:t>
            </a:r>
            <a:r>
              <a:rPr lang="en-US" sz="2200" dirty="0"/>
              <a:t>of classes</a:t>
            </a:r>
            <a:endParaRPr lang="en-US" sz="2200" b="1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en-US" sz="4400" dirty="0" smtClean="0"/>
              <a:t>Functional Requirements</a:t>
            </a:r>
            <a:endParaRPr lang="en-US" sz="4400" dirty="0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772400" cy="4530725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n-US" sz="2200" dirty="0"/>
              <a:t>Requirements are system capabilities and conditions to which the system must conform. </a:t>
            </a:r>
          </a:p>
          <a:p>
            <a:pPr>
              <a:lnSpc>
                <a:spcPct val="90000"/>
              </a:lnSpc>
            </a:pPr>
            <a:r>
              <a:rPr lang="en-US" sz="2200" dirty="0"/>
              <a:t>Functional requirements are Features and capabilities</a:t>
            </a:r>
          </a:p>
          <a:p>
            <a:pPr>
              <a:lnSpc>
                <a:spcPct val="90000"/>
              </a:lnSpc>
            </a:pPr>
            <a:r>
              <a:rPr lang="en-US" sz="2200" dirty="0"/>
              <a:t>Recorded in Use Case model </a:t>
            </a:r>
          </a:p>
          <a:p>
            <a:pPr>
              <a:lnSpc>
                <a:spcPct val="90000"/>
              </a:lnSpc>
            </a:pPr>
            <a:r>
              <a:rPr lang="en-US" sz="2200" dirty="0"/>
              <a:t>Recorded in systems features list of the Vision artifact.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yers">
  <a:themeElements>
    <a:clrScheme name="Layers 6">
      <a:dk1>
        <a:srgbClr val="000000"/>
      </a:dk1>
      <a:lt1>
        <a:srgbClr val="FFFFE1"/>
      </a:lt1>
      <a:dk2>
        <a:srgbClr val="330033"/>
      </a:dk2>
      <a:lt2>
        <a:srgbClr val="330033"/>
      </a:lt2>
      <a:accent1>
        <a:srgbClr val="CCCC99"/>
      </a:accent1>
      <a:accent2>
        <a:srgbClr val="FF0000"/>
      </a:accent2>
      <a:accent3>
        <a:srgbClr val="FFFFEE"/>
      </a:accent3>
      <a:accent4>
        <a:srgbClr val="000000"/>
      </a:accent4>
      <a:accent5>
        <a:srgbClr val="E2E2CA"/>
      </a:accent5>
      <a:accent6>
        <a:srgbClr val="E70000"/>
      </a:accent6>
      <a:hlink>
        <a:srgbClr val="990033"/>
      </a:hlink>
      <a:folHlink>
        <a:srgbClr val="B2B2B2"/>
      </a:folHlink>
    </a:clrScheme>
    <a:fontScheme name="Layers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Layers 1">
        <a:dk1>
          <a:srgbClr val="993300"/>
        </a:dk1>
        <a:lt1>
          <a:srgbClr val="CCCCCC"/>
        </a:lt1>
        <a:dk2>
          <a:srgbClr val="000000"/>
        </a:dk2>
        <a:lt2>
          <a:srgbClr val="FFFFFF"/>
        </a:lt2>
        <a:accent1>
          <a:srgbClr val="576F2B"/>
        </a:accent1>
        <a:accent2>
          <a:srgbClr val="666699"/>
        </a:accent2>
        <a:accent3>
          <a:srgbClr val="AAAAAA"/>
        </a:accent3>
        <a:accent4>
          <a:srgbClr val="AEAEAE"/>
        </a:accent4>
        <a:accent5>
          <a:srgbClr val="B4BBAC"/>
        </a:accent5>
        <a:accent6>
          <a:srgbClr val="5C5C8A"/>
        </a:accent6>
        <a:hlink>
          <a:srgbClr val="993300"/>
        </a:hlink>
        <a:folHlink>
          <a:srgbClr val="CC99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2">
        <a:dk1>
          <a:srgbClr val="993300"/>
        </a:dk1>
        <a:lt1>
          <a:srgbClr val="CCCCCC"/>
        </a:lt1>
        <a:dk2>
          <a:srgbClr val="330000"/>
        </a:dk2>
        <a:lt2>
          <a:srgbClr val="FFFFFF"/>
        </a:lt2>
        <a:accent1>
          <a:srgbClr val="996633"/>
        </a:accent1>
        <a:accent2>
          <a:srgbClr val="FF0000"/>
        </a:accent2>
        <a:accent3>
          <a:srgbClr val="ADAAAA"/>
        </a:accent3>
        <a:accent4>
          <a:srgbClr val="AEAEAE"/>
        </a:accent4>
        <a:accent5>
          <a:srgbClr val="CAB8AD"/>
        </a:accent5>
        <a:accent6>
          <a:srgbClr val="E70000"/>
        </a:accent6>
        <a:hlink>
          <a:srgbClr val="FF3300"/>
        </a:hlink>
        <a:folHlink>
          <a:srgbClr val="CC9933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3">
        <a:dk1>
          <a:srgbClr val="79788A"/>
        </a:dk1>
        <a:lt1>
          <a:srgbClr val="FFFFFF"/>
        </a:lt1>
        <a:dk2>
          <a:srgbClr val="21203C"/>
        </a:dk2>
        <a:lt2>
          <a:srgbClr val="FFFFCC"/>
        </a:lt2>
        <a:accent1>
          <a:srgbClr val="476077"/>
        </a:accent1>
        <a:accent2>
          <a:srgbClr val="676C5A"/>
        </a:accent2>
        <a:accent3>
          <a:srgbClr val="ABABAF"/>
        </a:accent3>
        <a:accent4>
          <a:srgbClr val="DADADA"/>
        </a:accent4>
        <a:accent5>
          <a:srgbClr val="B1B6BD"/>
        </a:accent5>
        <a:accent6>
          <a:srgbClr val="5D6151"/>
        </a:accent6>
        <a:hlink>
          <a:srgbClr val="666699"/>
        </a:hlink>
        <a:folHlink>
          <a:srgbClr val="8CB0A2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4">
        <a:dk1>
          <a:srgbClr val="455B41"/>
        </a:dk1>
        <a:lt1>
          <a:srgbClr val="FFFFCC"/>
        </a:lt1>
        <a:dk2>
          <a:srgbClr val="79A994"/>
        </a:dk2>
        <a:lt2>
          <a:srgbClr val="FFFFCC"/>
        </a:lt2>
        <a:accent1>
          <a:srgbClr val="517087"/>
        </a:accent1>
        <a:accent2>
          <a:srgbClr val="666699"/>
        </a:accent2>
        <a:accent3>
          <a:srgbClr val="BED1C8"/>
        </a:accent3>
        <a:accent4>
          <a:srgbClr val="DADAAE"/>
        </a:accent4>
        <a:accent5>
          <a:srgbClr val="B3BBC3"/>
        </a:accent5>
        <a:accent6>
          <a:srgbClr val="5C5C8A"/>
        </a:accent6>
        <a:hlink>
          <a:srgbClr val="993300"/>
        </a:hlink>
        <a:folHlink>
          <a:srgbClr val="A4AF6B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ayers 5">
        <a:dk1>
          <a:srgbClr val="330000"/>
        </a:dk1>
        <a:lt1>
          <a:srgbClr val="FF9900"/>
        </a:lt1>
        <a:dk2>
          <a:srgbClr val="FFFFFF"/>
        </a:dk2>
        <a:lt2>
          <a:srgbClr val="8B3111"/>
        </a:lt2>
        <a:accent1>
          <a:srgbClr val="DD6D07"/>
        </a:accent1>
        <a:accent2>
          <a:srgbClr val="CC9900"/>
        </a:accent2>
        <a:accent3>
          <a:srgbClr val="FFCAAA"/>
        </a:accent3>
        <a:accent4>
          <a:srgbClr val="2A0000"/>
        </a:accent4>
        <a:accent5>
          <a:srgbClr val="EBBAAA"/>
        </a:accent5>
        <a:accent6>
          <a:srgbClr val="B98A00"/>
        </a:accent6>
        <a:hlink>
          <a:srgbClr val="CC3300"/>
        </a:hlink>
        <a:folHlink>
          <a:srgbClr val="CC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6">
        <a:dk1>
          <a:srgbClr val="000000"/>
        </a:dk1>
        <a:lt1>
          <a:srgbClr val="FFFFE1"/>
        </a:lt1>
        <a:dk2>
          <a:srgbClr val="330033"/>
        </a:dk2>
        <a:lt2>
          <a:srgbClr val="330033"/>
        </a:lt2>
        <a:accent1>
          <a:srgbClr val="CCCC99"/>
        </a:accent1>
        <a:accent2>
          <a:srgbClr val="FF0000"/>
        </a:accent2>
        <a:accent3>
          <a:srgbClr val="FFFFEE"/>
        </a:accent3>
        <a:accent4>
          <a:srgbClr val="000000"/>
        </a:accent4>
        <a:accent5>
          <a:srgbClr val="E2E2CA"/>
        </a:accent5>
        <a:accent6>
          <a:srgbClr val="E70000"/>
        </a:accent6>
        <a:hlink>
          <a:srgbClr val="990033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7">
        <a:dk1>
          <a:srgbClr val="000000"/>
        </a:dk1>
        <a:lt1>
          <a:srgbClr val="FFFFFF"/>
        </a:lt1>
        <a:dk2>
          <a:srgbClr val="000000"/>
        </a:dk2>
        <a:lt2>
          <a:srgbClr val="891411"/>
        </a:lt2>
        <a:accent1>
          <a:srgbClr val="4F917E"/>
        </a:accent1>
        <a:accent2>
          <a:srgbClr val="CC9900"/>
        </a:accent2>
        <a:accent3>
          <a:srgbClr val="FFFFFF"/>
        </a:accent3>
        <a:accent4>
          <a:srgbClr val="000000"/>
        </a:accent4>
        <a:accent5>
          <a:srgbClr val="B2C7C0"/>
        </a:accent5>
        <a:accent6>
          <a:srgbClr val="B98A00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8">
        <a:dk1>
          <a:srgbClr val="000000"/>
        </a:dk1>
        <a:lt1>
          <a:srgbClr val="FFFFFF"/>
        </a:lt1>
        <a:dk2>
          <a:srgbClr val="CC0000"/>
        </a:dk2>
        <a:lt2>
          <a:srgbClr val="999966"/>
        </a:lt2>
        <a:accent1>
          <a:srgbClr val="CCCCCC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B9B95C"/>
        </a:accent6>
        <a:hlink>
          <a:srgbClr val="666699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9">
        <a:dk1>
          <a:srgbClr val="000000"/>
        </a:dk1>
        <a:lt1>
          <a:srgbClr val="FFFFFF"/>
        </a:lt1>
        <a:dk2>
          <a:srgbClr val="FF0000"/>
        </a:dk2>
        <a:lt2>
          <a:srgbClr val="009999"/>
        </a:lt2>
        <a:accent1>
          <a:srgbClr val="C7B505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E0D7AA"/>
        </a:accent5>
        <a:accent6>
          <a:srgbClr val="E7E75C"/>
        </a:accent6>
        <a:hlink>
          <a:srgbClr val="5A84D8"/>
        </a:hlink>
        <a:folHlink>
          <a:srgbClr val="A0C6B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ayers 10">
        <a:dk1>
          <a:srgbClr val="000000"/>
        </a:dk1>
        <a:lt1>
          <a:srgbClr val="FFFFFF"/>
        </a:lt1>
        <a:dk2>
          <a:srgbClr val="660033"/>
        </a:dk2>
        <a:lt2>
          <a:srgbClr val="666699"/>
        </a:lt2>
        <a:accent1>
          <a:srgbClr val="95A3D1"/>
        </a:accent1>
        <a:accent2>
          <a:srgbClr val="FFFF66"/>
        </a:accent2>
        <a:accent3>
          <a:srgbClr val="FFFFFF"/>
        </a:accent3>
        <a:accent4>
          <a:srgbClr val="000000"/>
        </a:accent4>
        <a:accent5>
          <a:srgbClr val="C8CEE5"/>
        </a:accent5>
        <a:accent6>
          <a:srgbClr val="E7E75C"/>
        </a:accent6>
        <a:hlink>
          <a:srgbClr val="5A84D8"/>
        </a:hlink>
        <a:folHlink>
          <a:srgbClr val="CCCC99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Layers</Template>
  <TotalTime>160</TotalTime>
  <Words>433</Words>
  <Application>Microsoft Office PowerPoint</Application>
  <PresentationFormat>On-screen Show (4:3)</PresentationFormat>
  <Paragraphs>71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Layers</vt:lpstr>
      <vt:lpstr>Object-Oriented Analysis and Design</vt:lpstr>
      <vt:lpstr>The Need for Software Blueprints</vt:lpstr>
      <vt:lpstr>Object-Oriented Analysis</vt:lpstr>
      <vt:lpstr>Object-Oriented Design</vt:lpstr>
      <vt:lpstr>From Analysis to Implementation</vt:lpstr>
      <vt:lpstr>Applying UML</vt:lpstr>
      <vt:lpstr>Key Steps and Diagrams</vt:lpstr>
      <vt:lpstr>Key Steps and Diagrams (continued)</vt:lpstr>
      <vt:lpstr>Functional Requirements</vt:lpstr>
      <vt:lpstr>Non-functional Requirements</vt:lpstr>
    </vt:vector>
  </TitlesOfParts>
  <Company>USA School of CIS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Sweeney</dc:creator>
  <cp:lastModifiedBy>789</cp:lastModifiedBy>
  <cp:revision>21</cp:revision>
  <dcterms:created xsi:type="dcterms:W3CDTF">2010-01-12T19:24:16Z</dcterms:created>
  <dcterms:modified xsi:type="dcterms:W3CDTF">2013-01-16T17:53:45Z</dcterms:modified>
</cp:coreProperties>
</file>

<file path=docProps/thumbnail.jpeg>
</file>