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44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D429B-D6C6-4155-9FA8-171B5BAD70C0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50D89-90A9-491E-9A24-B92009E015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7B0B9A-C579-4EA6-A6BB-744E11BF447E}" type="slidenum">
              <a:rPr lang="en-US"/>
              <a:pPr/>
              <a:t>5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output of an iteration is not an experimental prototype but a production subset of the final system.</a:t>
            </a:r>
          </a:p>
          <a:p>
            <a:r>
              <a:rPr lang="en-US"/>
              <a:t>Each iteration tackles new requirements and incrementally extends the system.</a:t>
            </a:r>
          </a:p>
          <a:p>
            <a:r>
              <a:rPr lang="en-US"/>
              <a:t>An iteration may occasionally revisit existing software and improve it.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2662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2663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2662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2663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560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560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91D8207E-F900-4676-B844-FBCAFB0E1C34}" type="datetimeFigureOut">
              <a:rPr lang="en-US" smtClean="0"/>
              <a:pPr/>
              <a:t>1/16/2013</a:t>
            </a:fld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B74432E-7DEB-4C62-81A5-CDFFD3CD29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Object-Oriented Analysis and Design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Iterative Development and the Unified Process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Advantages of an Iterative Process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772400" cy="5257800"/>
          </a:xfrm>
        </p:spPr>
        <p:txBody>
          <a:bodyPr/>
          <a:lstStyle/>
          <a:p>
            <a:r>
              <a:rPr lang="en-US" sz="2400"/>
              <a:t>Reduce risks</a:t>
            </a:r>
          </a:p>
          <a:p>
            <a:pPr lvl="1"/>
            <a:r>
              <a:rPr lang="en-US" sz="2200"/>
              <a:t>Risks are identified early, progress is easier to see.</a:t>
            </a:r>
          </a:p>
          <a:p>
            <a:r>
              <a:rPr lang="en-US" sz="2400"/>
              <a:t>Get a robust architecture</a:t>
            </a:r>
          </a:p>
          <a:p>
            <a:pPr lvl="1"/>
            <a:r>
              <a:rPr lang="en-US" sz="2200"/>
              <a:t>Architecture can be assessed and improve early.</a:t>
            </a:r>
          </a:p>
          <a:p>
            <a:r>
              <a:rPr lang="en-US" sz="2400"/>
              <a:t>Handle evolving requirements</a:t>
            </a:r>
          </a:p>
          <a:p>
            <a:pPr lvl="1"/>
            <a:r>
              <a:rPr lang="en-US" sz="2200"/>
              <a:t>Users provide feedback to operational systems.</a:t>
            </a:r>
          </a:p>
          <a:p>
            <a:pPr lvl="1"/>
            <a:r>
              <a:rPr lang="en-US" sz="2200"/>
              <a:t>Responding to feedback is an incremental change.</a:t>
            </a:r>
          </a:p>
          <a:p>
            <a:r>
              <a:rPr lang="en-US" sz="2400"/>
              <a:t>Allow for changes</a:t>
            </a:r>
          </a:p>
          <a:p>
            <a:pPr lvl="1"/>
            <a:r>
              <a:rPr lang="en-US" sz="2200"/>
              <a:t>System can adapt to problems</a:t>
            </a:r>
          </a:p>
          <a:p>
            <a:r>
              <a:rPr lang="en-US" sz="2400"/>
              <a:t>Attain early learning</a:t>
            </a:r>
          </a:p>
          <a:p>
            <a:pPr lvl="1"/>
            <a:r>
              <a:rPr lang="en-US" sz="2200"/>
              <a:t>Everyone obtains an understanding of the different workflows early 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Iterations and the </a:t>
            </a:r>
            <a:r>
              <a:rPr lang="en-US" dirty="0" smtClean="0"/>
              <a:t>UP Disciplines</a:t>
            </a:r>
            <a:br>
              <a:rPr lang="en-US" dirty="0" smtClean="0"/>
            </a:br>
            <a:r>
              <a:rPr lang="en-US" dirty="0" smtClean="0"/>
              <a:t>(for reference only – not on exam)</a:t>
            </a:r>
            <a:endParaRPr lang="en-US" dirty="0"/>
          </a:p>
        </p:txBody>
      </p:sp>
      <p:pic>
        <p:nvPicPr>
          <p:cNvPr id="1945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05361" y="1988875"/>
            <a:ext cx="5590477" cy="3753374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Unified Process (UP)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A </a:t>
            </a:r>
            <a:r>
              <a:rPr lang="en-US" sz="2400" b="1" dirty="0"/>
              <a:t>software development process</a:t>
            </a:r>
            <a:r>
              <a:rPr lang="en-US" sz="2400" dirty="0"/>
              <a:t> is an approach to building, deploying and maintaining software</a:t>
            </a:r>
          </a:p>
          <a:p>
            <a:pPr>
              <a:lnSpc>
                <a:spcPct val="90000"/>
              </a:lnSpc>
            </a:pPr>
            <a:r>
              <a:rPr lang="en-US" sz="2400" b="1" dirty="0" smtClean="0"/>
              <a:t>Unified </a:t>
            </a:r>
            <a:r>
              <a:rPr lang="en-US" sz="2400" b="1" dirty="0"/>
              <a:t>Process (UP)</a:t>
            </a:r>
            <a:r>
              <a:rPr lang="en-US" sz="2400" dirty="0"/>
              <a:t> is a process for building object-oriented </a:t>
            </a:r>
            <a:r>
              <a:rPr lang="en-US" sz="2400" dirty="0" smtClean="0"/>
              <a:t>systems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UP is a set of partially ordered steps intended to reach a goal.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That goal is </a:t>
            </a:r>
            <a:r>
              <a:rPr lang="en-US" sz="2400" dirty="0"/>
              <a:t>to enable the </a:t>
            </a:r>
            <a:r>
              <a:rPr lang="en-US" sz="2400" dirty="0" smtClean="0"/>
              <a:t>efficient production of </a:t>
            </a:r>
            <a:r>
              <a:rPr lang="en-US" sz="2400" dirty="0"/>
              <a:t>high quality software that meets users needs within predictable schedules and budgets</a:t>
            </a:r>
            <a:r>
              <a:rPr lang="en-US" sz="2400" dirty="0" smtClean="0"/>
              <a:t>.</a:t>
            </a:r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Use the UP?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simple systems, it might be feasible to sequentially define the whole problem, design the entire solution, build the software, and then test the product.</a:t>
            </a:r>
          </a:p>
          <a:p>
            <a:r>
              <a:rPr lang="en-US" dirty="0"/>
              <a:t>For </a:t>
            </a:r>
            <a:r>
              <a:rPr lang="en-US" b="1" i="1" dirty="0"/>
              <a:t>complex and sophisticated systems</a:t>
            </a:r>
            <a:r>
              <a:rPr lang="en-US" dirty="0"/>
              <a:t>, this linear approach is not realistic.</a:t>
            </a:r>
          </a:p>
          <a:p>
            <a:r>
              <a:rPr lang="en-US" dirty="0"/>
              <a:t>The UP promotes </a:t>
            </a:r>
            <a:r>
              <a:rPr lang="en-US" b="1" i="1" dirty="0"/>
              <a:t>iterative development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The life of a system stretches over a series of cycles, each resulting in a product release.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Iterative Development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Development is organized into a series of short fixed-length mini-projects called </a:t>
            </a:r>
            <a:r>
              <a:rPr lang="en-US" b="1" dirty="0"/>
              <a:t>iterations</a:t>
            </a:r>
            <a:r>
              <a:rPr lang="en-US" dirty="0"/>
              <a:t>.</a:t>
            </a:r>
          </a:p>
          <a:p>
            <a:r>
              <a:rPr lang="en-US" dirty="0"/>
              <a:t>The outcome of each iteration is a tested, integrated and executable system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</a:t>
            </a:r>
            <a:r>
              <a:rPr lang="en-US" b="1" i="1" dirty="0" smtClean="0"/>
              <a:t>phased-build</a:t>
            </a:r>
            <a:endParaRPr lang="en-US" b="1" i="1" dirty="0"/>
          </a:p>
          <a:p>
            <a:r>
              <a:rPr lang="en-US" dirty="0"/>
              <a:t>An iteration represents a complete development cycle: </a:t>
            </a:r>
            <a:endParaRPr lang="en-US" dirty="0" smtClean="0"/>
          </a:p>
          <a:p>
            <a:pPr lvl="1"/>
            <a:r>
              <a:rPr lang="en-US" dirty="0" smtClean="0"/>
              <a:t>includes </a:t>
            </a:r>
            <a:r>
              <a:rPr lang="en-US" dirty="0"/>
              <a:t>requirements, analysis, design, implementation and testing activities.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001000" cy="1143000"/>
          </a:xfrm>
        </p:spPr>
        <p:txBody>
          <a:bodyPr/>
          <a:lstStyle/>
          <a:p>
            <a:r>
              <a:rPr lang="en-US" dirty="0"/>
              <a:t>Characteristics of </a:t>
            </a:r>
            <a:r>
              <a:rPr lang="en-US" dirty="0" smtClean="0"/>
              <a:t>Iterative Lifecycle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772400" cy="5257800"/>
          </a:xfrm>
        </p:spPr>
        <p:txBody>
          <a:bodyPr/>
          <a:lstStyle/>
          <a:p>
            <a:r>
              <a:rPr lang="en-US" dirty="0" smtClean="0"/>
              <a:t>Iterative </a:t>
            </a:r>
            <a:r>
              <a:rPr lang="en-US" dirty="0"/>
              <a:t>lifecycle is based </a:t>
            </a:r>
            <a:r>
              <a:rPr lang="en-US" dirty="0" smtClean="0"/>
              <a:t>on </a:t>
            </a:r>
            <a:r>
              <a:rPr lang="en-US" dirty="0"/>
              <a:t>successive enlargement and refinement of a system </a:t>
            </a:r>
            <a:endParaRPr lang="en-US" dirty="0" smtClean="0"/>
          </a:p>
          <a:p>
            <a:r>
              <a:rPr lang="en-US" dirty="0" smtClean="0"/>
              <a:t>Uses </a:t>
            </a:r>
            <a:r>
              <a:rPr lang="en-US" dirty="0"/>
              <a:t>multiple iterations with feedback and </a:t>
            </a:r>
            <a:r>
              <a:rPr lang="en-US" dirty="0" smtClean="0"/>
              <a:t>adaptation</a:t>
            </a:r>
            <a:endParaRPr lang="en-US" dirty="0"/>
          </a:p>
          <a:p>
            <a:r>
              <a:rPr lang="en-US" dirty="0"/>
              <a:t>The system grows incrementally over time, iteration by iteration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Each iteration is a phased build</a:t>
            </a:r>
            <a:endParaRPr lang="en-US" dirty="0"/>
          </a:p>
          <a:p>
            <a:r>
              <a:rPr lang="en-US" dirty="0"/>
              <a:t>The system may not be eligible for production deployment until after many iterations.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Iterations and System Size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17525" y="2170113"/>
            <a:ext cx="628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[iteration N]</a:t>
            </a:r>
          </a:p>
          <a:p>
            <a:r>
              <a:rPr lang="en-US"/>
              <a:t>Requirements – Analysis - Design- Implementation - Testing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17525" y="3694113"/>
            <a:ext cx="6280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[iteration N+1]</a:t>
            </a:r>
          </a:p>
          <a:p>
            <a:r>
              <a:rPr lang="en-US"/>
              <a:t>Requirements – Analysis - Design- Implementation - Testing</a:t>
            </a:r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3429000" y="2895600"/>
            <a:ext cx="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7162800" y="1752600"/>
            <a:ext cx="145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System Size</a:t>
            </a:r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7772400" y="23622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7696200" y="3733800"/>
            <a:ext cx="685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8001000" y="2895600"/>
            <a:ext cx="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895600" y="1752600"/>
            <a:ext cx="1123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Iterations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270125" y="5218113"/>
            <a:ext cx="3825875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Feedback from iteration N leads to</a:t>
            </a:r>
          </a:p>
          <a:p>
            <a:r>
              <a:rPr lang="en-US"/>
              <a:t>refinement and adaptation of the</a:t>
            </a:r>
          </a:p>
          <a:p>
            <a:r>
              <a:rPr lang="en-US"/>
              <a:t>requirements and design in iteration</a:t>
            </a:r>
          </a:p>
          <a:p>
            <a:r>
              <a:rPr lang="en-US"/>
              <a:t>N+1.</a:t>
            </a:r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990600" y="4343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Timeboxing Iteration Length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772400" cy="5257800"/>
          </a:xfrm>
        </p:spPr>
        <p:txBody>
          <a:bodyPr>
            <a:normAutofit/>
          </a:bodyPr>
          <a:lstStyle/>
          <a:p>
            <a:r>
              <a:rPr lang="en-US" dirty="0"/>
              <a:t>The UP recommends short iteration lengths to allow for rapid feedback and adaptation.</a:t>
            </a:r>
          </a:p>
          <a:p>
            <a:r>
              <a:rPr lang="en-US" dirty="0"/>
              <a:t>Long iterations increase project risk.</a:t>
            </a:r>
          </a:p>
          <a:p>
            <a:r>
              <a:rPr lang="en-US" dirty="0"/>
              <a:t>Iterations are fixed in length (</a:t>
            </a:r>
            <a:r>
              <a:rPr lang="en-US" b="1" dirty="0" err="1"/>
              <a:t>timeboxed</a:t>
            </a:r>
            <a:r>
              <a:rPr lang="en-US" dirty="0"/>
              <a:t>).</a:t>
            </a:r>
          </a:p>
          <a:p>
            <a:r>
              <a:rPr lang="en-US" dirty="0"/>
              <a:t>If meeting deadline seems to be difficult, then remove tasks or requirements from the iteration and include them in a future iteration.</a:t>
            </a:r>
          </a:p>
          <a:p>
            <a:r>
              <a:rPr lang="en-US" dirty="0"/>
              <a:t>The UP recommends that an iteration should </a:t>
            </a:r>
            <a:r>
              <a:rPr lang="en-US" dirty="0" smtClean="0"/>
              <a:t>be </a:t>
            </a:r>
            <a:r>
              <a:rPr lang="en-US" dirty="0"/>
              <a:t>between two and six weeks in duration.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Phases of the Unified Process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772400" cy="5257800"/>
          </a:xfrm>
        </p:spPr>
        <p:txBody>
          <a:bodyPr/>
          <a:lstStyle/>
          <a:p>
            <a:pPr marL="609600" indent="-609600"/>
            <a:r>
              <a:rPr lang="en-US"/>
              <a:t>A UP project organizes the work and iterations across four major phases:</a:t>
            </a:r>
          </a:p>
          <a:p>
            <a:pPr marL="609600" indent="-609600">
              <a:buFontTx/>
              <a:buAutoNum type="arabicPeriod"/>
            </a:pPr>
            <a:r>
              <a:rPr lang="en-US" b="1" i="1"/>
              <a:t>Inception</a:t>
            </a:r>
            <a:r>
              <a:rPr lang="en-US"/>
              <a:t> - Define the scope of project.</a:t>
            </a:r>
          </a:p>
          <a:p>
            <a:pPr marL="609600" indent="-609600">
              <a:buFontTx/>
              <a:buAutoNum type="arabicPeriod"/>
            </a:pPr>
            <a:r>
              <a:rPr lang="en-US" b="1" i="1"/>
              <a:t>Elaboration</a:t>
            </a:r>
            <a:r>
              <a:rPr lang="en-US"/>
              <a:t> - Plan project, specify features, baseline architecture.</a:t>
            </a:r>
          </a:p>
          <a:p>
            <a:pPr marL="609600" indent="-609600">
              <a:buFontTx/>
              <a:buAutoNum type="arabicPeriod"/>
            </a:pPr>
            <a:r>
              <a:rPr lang="en-US" b="1" i="1"/>
              <a:t>Construction</a:t>
            </a:r>
            <a:r>
              <a:rPr lang="en-US"/>
              <a:t> - Build the product</a:t>
            </a:r>
          </a:p>
          <a:p>
            <a:pPr marL="609600" indent="-609600">
              <a:buFontTx/>
              <a:buAutoNum type="arabicPeriod"/>
            </a:pPr>
            <a:r>
              <a:rPr lang="en-US" b="1" i="1"/>
              <a:t>Transition </a:t>
            </a:r>
            <a:r>
              <a:rPr lang="en-US"/>
              <a:t>- Transition the product into end user community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Iterations and Milestones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772400" cy="5257800"/>
          </a:xfrm>
        </p:spPr>
        <p:txBody>
          <a:bodyPr/>
          <a:lstStyle/>
          <a:p>
            <a:r>
              <a:rPr lang="en-US" dirty="0"/>
              <a:t>Each phase and iteration has some </a:t>
            </a:r>
            <a:r>
              <a:rPr lang="en-US" b="1" i="1" dirty="0"/>
              <a:t>risk mitigation focus</a:t>
            </a:r>
            <a:r>
              <a:rPr lang="en-US" dirty="0"/>
              <a:t>, and concludes with a well-defined milestone.</a:t>
            </a:r>
          </a:p>
          <a:p>
            <a:r>
              <a:rPr lang="en-US" dirty="0"/>
              <a:t>The </a:t>
            </a:r>
            <a:r>
              <a:rPr lang="en-US" b="1" i="1" dirty="0"/>
              <a:t>milestone review </a:t>
            </a:r>
            <a:r>
              <a:rPr lang="en-US" dirty="0"/>
              <a:t>provides a point in time to </a:t>
            </a:r>
            <a:r>
              <a:rPr lang="en-US" dirty="0" smtClean="0"/>
              <a:t>assess:</a:t>
            </a:r>
          </a:p>
          <a:p>
            <a:pPr lvl="1"/>
            <a:r>
              <a:rPr lang="en-US" dirty="0" smtClean="0"/>
              <a:t>how </a:t>
            </a:r>
            <a:r>
              <a:rPr lang="en-US" dirty="0"/>
              <a:t>well key goals have been </a:t>
            </a:r>
            <a:r>
              <a:rPr lang="en-US" dirty="0" smtClean="0"/>
              <a:t>met</a:t>
            </a:r>
          </a:p>
          <a:p>
            <a:pPr lvl="1"/>
            <a:r>
              <a:rPr lang="en-US" dirty="0" smtClean="0"/>
              <a:t>whether </a:t>
            </a:r>
            <a:r>
              <a:rPr lang="en-US" dirty="0"/>
              <a:t>the project needs to be </a:t>
            </a:r>
            <a:r>
              <a:rPr lang="en-US" dirty="0" smtClean="0"/>
              <a:t>restructured</a:t>
            </a:r>
            <a:endParaRPr lang="en-US" dirty="0"/>
          </a:p>
          <a:p>
            <a:r>
              <a:rPr lang="en-US" dirty="0"/>
              <a:t>The end of each iteration is a </a:t>
            </a:r>
            <a:r>
              <a:rPr lang="en-US" b="1" dirty="0"/>
              <a:t>minor release</a:t>
            </a:r>
            <a:r>
              <a:rPr lang="en-US" dirty="0"/>
              <a:t>, a </a:t>
            </a:r>
            <a:r>
              <a:rPr lang="en-US" i="1" dirty="0"/>
              <a:t>stable executable subset of the final product</a:t>
            </a:r>
            <a:r>
              <a:rPr lang="en-US" dirty="0"/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607</Words>
  <Application>Microsoft Office PowerPoint</Application>
  <PresentationFormat>On-screen Show (4:3)</PresentationFormat>
  <Paragraphs>70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Layers</vt:lpstr>
      <vt:lpstr>1_Layers</vt:lpstr>
      <vt:lpstr>Object-Oriented Analysis and Design</vt:lpstr>
      <vt:lpstr>The Unified Process (UP)</vt:lpstr>
      <vt:lpstr>Why Use the UP?</vt:lpstr>
      <vt:lpstr>Iterative Development</vt:lpstr>
      <vt:lpstr>Characteristics of Iterative Lifecycle</vt:lpstr>
      <vt:lpstr>Iterations and System Size</vt:lpstr>
      <vt:lpstr>Timeboxing Iteration Length</vt:lpstr>
      <vt:lpstr>Phases of the Unified Process</vt:lpstr>
      <vt:lpstr>Iterations and Milestones</vt:lpstr>
      <vt:lpstr>Advantages of an Iterative Process</vt:lpstr>
      <vt:lpstr>Iterations and the UP Disciplines (for reference only – not on exam)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Object-Oriented Analysis and Design</dc:title>
  <dc:creator>bsweeney</dc:creator>
  <cp:lastModifiedBy>789</cp:lastModifiedBy>
  <cp:revision>9</cp:revision>
  <dcterms:created xsi:type="dcterms:W3CDTF">2010-05-20T18:18:17Z</dcterms:created>
  <dcterms:modified xsi:type="dcterms:W3CDTF">2013-01-16T18:51:01Z</dcterms:modified>
</cp:coreProperties>
</file>