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82" r:id="rId7"/>
    <p:sldId id="279" r:id="rId8"/>
    <p:sldId id="280" r:id="rId9"/>
    <p:sldId id="278" r:id="rId10"/>
    <p:sldId id="283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6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6626269-C9A3-4F11-9064-7D81AA23D0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8915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2662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26628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26629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6630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6631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32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26633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6634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663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3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6637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63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6639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92706DC-3910-414B-91B1-E9BCC22BED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9B5575-C1F1-4261-810A-2022F3F74C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B28658-C80B-4D01-A6E7-FC898640C7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130E5-99D7-4588-981C-F17723DB87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E55C25-FE3D-4463-9410-1A94BE5977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DE9557-A2D5-4A83-8C0F-BCBED6AC60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E14412-A3CF-495C-82BC-4C9FEF5E9F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EA2C4F-06CB-4E9C-B5F3-A720917D9A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C9E6A-4CAE-4865-970F-4F497829AE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D7AB3-27E1-4AF3-981F-DD54C268A1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BF0A7E-7707-42EA-A57C-0818F60D96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2560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60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2560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2560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8C72FE9-DC9E-4982-833F-DAB5A62791B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Object-Oriented Analysis and Design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An Introduction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Non-functional</a:t>
            </a:r>
            <a:r>
              <a:rPr lang="en-US" sz="4400" dirty="0"/>
              <a:t> </a:t>
            </a:r>
            <a:r>
              <a:rPr lang="en-US" sz="4400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200" dirty="0" smtClean="0"/>
              <a:t>Usability (Help, documentation, …), </a:t>
            </a:r>
          </a:p>
          <a:p>
            <a:pPr>
              <a:lnSpc>
                <a:spcPct val="90000"/>
              </a:lnSpc>
            </a:pPr>
            <a:r>
              <a:rPr lang="en-US" sz="2200" dirty="0" smtClean="0"/>
              <a:t>Reliability (Frequency of failure, recoverability, …),</a:t>
            </a:r>
          </a:p>
          <a:p>
            <a:pPr>
              <a:lnSpc>
                <a:spcPct val="90000"/>
              </a:lnSpc>
            </a:pPr>
            <a:r>
              <a:rPr lang="en-US" sz="2200" dirty="0" smtClean="0"/>
              <a:t>Performance (Response times, availability, …)</a:t>
            </a:r>
          </a:p>
          <a:p>
            <a:pPr>
              <a:lnSpc>
                <a:spcPct val="90000"/>
              </a:lnSpc>
            </a:pPr>
            <a:r>
              <a:rPr lang="en-US" sz="2200" dirty="0" smtClean="0"/>
              <a:t>Supportability (Adaptability, maintainability,)</a:t>
            </a:r>
          </a:p>
          <a:p>
            <a:pPr>
              <a:lnSpc>
                <a:spcPct val="90000"/>
              </a:lnSpc>
            </a:pPr>
            <a:r>
              <a:rPr lang="en-US" sz="2200" dirty="0" smtClean="0"/>
              <a:t>Recorded in the Use Case model or in the Supplementary Specifications artifact.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Need for Software Blueprints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sz="2400" dirty="0"/>
              <a:t>Knowing an object-oriented language and having access to a library is necessary but not sufficient in order to create object software. </a:t>
            </a:r>
          </a:p>
          <a:p>
            <a:r>
              <a:rPr lang="en-US" sz="2400" dirty="0" smtClean="0"/>
              <a:t>Much </a:t>
            </a:r>
            <a:r>
              <a:rPr lang="en-US" sz="2400" dirty="0"/>
              <a:t>more than </a:t>
            </a:r>
            <a:r>
              <a:rPr lang="en-US" sz="2400" dirty="0" smtClean="0"/>
              <a:t>programming involved</a:t>
            </a:r>
            <a:endParaRPr lang="en-US" sz="2400" dirty="0"/>
          </a:p>
          <a:p>
            <a:r>
              <a:rPr lang="en-US" sz="2400" dirty="0"/>
              <a:t>Analysis and design provide software “blueprints</a:t>
            </a:r>
            <a:r>
              <a:rPr lang="en-US" sz="2400" dirty="0" smtClean="0"/>
              <a:t>”</a:t>
            </a:r>
          </a:p>
          <a:p>
            <a:r>
              <a:rPr lang="en-US" sz="2400" dirty="0" smtClean="0"/>
              <a:t>Blueprints are </a:t>
            </a:r>
            <a:r>
              <a:rPr lang="en-US" sz="2400" dirty="0"/>
              <a:t>illustrated by </a:t>
            </a:r>
            <a:r>
              <a:rPr lang="en-US" sz="2400" dirty="0" smtClean="0"/>
              <a:t>modeling language</a:t>
            </a:r>
          </a:p>
          <a:p>
            <a:pPr lvl="1"/>
            <a:r>
              <a:rPr lang="en-US" sz="2200" dirty="0"/>
              <a:t>e</a:t>
            </a:r>
            <a:r>
              <a:rPr lang="en-US" sz="2200" dirty="0" smtClean="0"/>
              <a:t>.g. Unified </a:t>
            </a:r>
            <a:r>
              <a:rPr lang="en-US" sz="2200" dirty="0"/>
              <a:t>Modeling Language (UML).</a:t>
            </a:r>
          </a:p>
          <a:p>
            <a:r>
              <a:rPr lang="en-US" sz="2400" dirty="0"/>
              <a:t>T</a:t>
            </a:r>
            <a:r>
              <a:rPr lang="en-US" sz="2400" dirty="0" smtClean="0"/>
              <a:t>ool </a:t>
            </a:r>
            <a:r>
              <a:rPr lang="en-US" sz="2400" dirty="0"/>
              <a:t>for thought </a:t>
            </a:r>
            <a:r>
              <a:rPr lang="en-US" sz="2400" dirty="0" smtClean="0"/>
              <a:t>and </a:t>
            </a:r>
            <a:r>
              <a:rPr lang="en-US" sz="2400" dirty="0"/>
              <a:t>a form of </a:t>
            </a:r>
            <a:r>
              <a:rPr lang="en-US" sz="2400" dirty="0" smtClean="0"/>
              <a:t>communication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Object-Oriented Analysis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An investigation of the problem (rather than how a solution is defined)</a:t>
            </a:r>
          </a:p>
          <a:p>
            <a:r>
              <a:rPr lang="en-US" dirty="0" smtClean="0"/>
              <a:t>Emphasis is on </a:t>
            </a:r>
            <a:r>
              <a:rPr lang="en-US" dirty="0"/>
              <a:t>finding and describing the objects (or concepts) in the problem domain.</a:t>
            </a:r>
          </a:p>
          <a:p>
            <a:pPr lvl="1"/>
            <a:r>
              <a:rPr lang="en-US" dirty="0"/>
              <a:t>For example, concepts in a Library Information System include Book, and Library.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Object-Oriented Design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sz="2400" dirty="0" smtClean="0"/>
              <a:t>Emphasis is on conceptual </a:t>
            </a:r>
            <a:r>
              <a:rPr lang="en-US" sz="2400" dirty="0"/>
              <a:t>solution that </a:t>
            </a:r>
            <a:r>
              <a:rPr lang="en-US" sz="2400" dirty="0" smtClean="0"/>
              <a:t>fulfils requirements</a:t>
            </a:r>
            <a:endParaRPr lang="en-US" sz="2400" dirty="0"/>
          </a:p>
          <a:p>
            <a:r>
              <a:rPr lang="en-US" sz="2400" dirty="0"/>
              <a:t>Need to define software objects and how they collaborate to fulfill the requirements.</a:t>
            </a:r>
          </a:p>
          <a:p>
            <a:pPr lvl="1"/>
            <a:r>
              <a:rPr lang="en-US" sz="2200" dirty="0"/>
              <a:t>e</a:t>
            </a:r>
            <a:r>
              <a:rPr lang="en-US" sz="2200" dirty="0" smtClean="0"/>
              <a:t>.g., a </a:t>
            </a:r>
            <a:r>
              <a:rPr lang="en-US" sz="2200" dirty="0"/>
              <a:t>Book software object </a:t>
            </a:r>
            <a:r>
              <a:rPr lang="en-US" sz="2200" dirty="0" smtClean="0"/>
              <a:t>has </a:t>
            </a:r>
            <a:r>
              <a:rPr lang="en-US" sz="2200" i="1" dirty="0"/>
              <a:t>title</a:t>
            </a:r>
            <a:r>
              <a:rPr lang="en-US" sz="2200" dirty="0"/>
              <a:t> attribute </a:t>
            </a:r>
            <a:r>
              <a:rPr lang="en-US" sz="2200" dirty="0" smtClean="0"/>
              <a:t>and </a:t>
            </a:r>
            <a:r>
              <a:rPr lang="en-US" sz="2200" i="1" dirty="0" err="1"/>
              <a:t>getChapter</a:t>
            </a:r>
            <a:r>
              <a:rPr lang="en-US" sz="2200" i="1" dirty="0"/>
              <a:t>()</a:t>
            </a:r>
            <a:r>
              <a:rPr lang="en-US" sz="2200" dirty="0"/>
              <a:t> method.</a:t>
            </a:r>
          </a:p>
          <a:p>
            <a:r>
              <a:rPr lang="en-US" sz="2400" dirty="0"/>
              <a:t>Designs </a:t>
            </a:r>
            <a:r>
              <a:rPr lang="en-US" sz="2400" dirty="0" smtClean="0"/>
              <a:t>then implemented </a:t>
            </a:r>
            <a:r>
              <a:rPr lang="en-US" sz="2400" dirty="0"/>
              <a:t>in a programming </a:t>
            </a:r>
            <a:r>
              <a:rPr lang="en-US" sz="2400" dirty="0" smtClean="0"/>
              <a:t>language</a:t>
            </a:r>
            <a:endParaRPr lang="en-US" sz="2400" dirty="0"/>
          </a:p>
          <a:p>
            <a:pPr lvl="1"/>
            <a:r>
              <a:rPr lang="en-US" sz="2200" dirty="0" smtClean="0"/>
              <a:t>e.g., a </a:t>
            </a:r>
            <a:r>
              <a:rPr lang="en-US" sz="2200" dirty="0"/>
              <a:t>Book class </a:t>
            </a:r>
            <a:r>
              <a:rPr lang="en-US" sz="2200" dirty="0" smtClean="0"/>
              <a:t>written in Java</a:t>
            </a:r>
            <a:endParaRPr lang="en-US" sz="2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From Analysis to Implementation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914400" y="1676400"/>
            <a:ext cx="1730375" cy="925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1"/>
              <a:t>Analysis</a:t>
            </a:r>
            <a:r>
              <a:rPr lang="en-US"/>
              <a:t> </a:t>
            </a:r>
          </a:p>
          <a:p>
            <a:pPr algn="ctr"/>
            <a:r>
              <a:rPr lang="en-US"/>
              <a:t>(investigation </a:t>
            </a:r>
          </a:p>
          <a:p>
            <a:pPr algn="ctr"/>
            <a:r>
              <a:rPr lang="en-US"/>
              <a:t>of the problem)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581400" y="1676400"/>
            <a:ext cx="1844675" cy="92551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1"/>
              <a:t>Design</a:t>
            </a:r>
            <a:r>
              <a:rPr lang="en-US"/>
              <a:t> </a:t>
            </a:r>
          </a:p>
          <a:p>
            <a:pPr algn="ctr"/>
            <a:r>
              <a:rPr lang="en-US"/>
              <a:t>(logical solution)</a:t>
            </a:r>
          </a:p>
          <a:p>
            <a:pPr algn="ctr"/>
            <a:endParaRPr lang="en-US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172200" y="1676400"/>
            <a:ext cx="1679575" cy="92551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b="1"/>
              <a:t>Construction</a:t>
            </a:r>
            <a:r>
              <a:rPr lang="en-US"/>
              <a:t> </a:t>
            </a:r>
          </a:p>
          <a:p>
            <a:pPr algn="ctr"/>
            <a:r>
              <a:rPr lang="en-US"/>
              <a:t>(code)</a:t>
            </a:r>
          </a:p>
          <a:p>
            <a:pPr algn="ctr"/>
            <a:endParaRPr lang="en-US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1127125" y="3084513"/>
            <a:ext cx="1136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Book </a:t>
            </a:r>
          </a:p>
          <a:p>
            <a:r>
              <a:rPr lang="en-US"/>
              <a:t>(concept)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6308725" y="3281363"/>
            <a:ext cx="220345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/>
              <a:t>public class Book {</a:t>
            </a:r>
            <a:br>
              <a:rPr lang="en-US"/>
            </a:br>
            <a:r>
              <a:rPr lang="en-US"/>
              <a:t>   public void print();</a:t>
            </a:r>
            <a:br>
              <a:rPr lang="en-US"/>
            </a:br>
            <a:r>
              <a:rPr lang="en-US"/>
              <a:t>   private String title;</a:t>
            </a:r>
            <a:br>
              <a:rPr lang="en-US"/>
            </a:br>
            <a:r>
              <a:rPr lang="en-US"/>
              <a:t>}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990600" y="5029200"/>
            <a:ext cx="1835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Domain concept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3657600" y="4876800"/>
            <a:ext cx="17970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Representation </a:t>
            </a:r>
          </a:p>
          <a:p>
            <a:r>
              <a:rPr lang="en-US"/>
              <a:t>in analysis </a:t>
            </a:r>
          </a:p>
          <a:p>
            <a:r>
              <a:rPr lang="en-US"/>
              <a:t>of concepts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6172200" y="4876800"/>
            <a:ext cx="259715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/>
              <a:t>Representation in an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/>
              <a:t>object–oriented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/>
              <a:t>programming language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/>
              <a:t>(e.g. Java)</a:t>
            </a:r>
          </a:p>
        </p:txBody>
      </p:sp>
      <p:grpSp>
        <p:nvGrpSpPr>
          <p:cNvPr id="6171" name="Group 27"/>
          <p:cNvGrpSpPr>
            <a:grpSpLocks/>
          </p:cNvGrpSpPr>
          <p:nvPr/>
        </p:nvGrpSpPr>
        <p:grpSpPr bwMode="auto">
          <a:xfrm>
            <a:off x="4114800" y="3124200"/>
            <a:ext cx="790575" cy="925513"/>
            <a:chOff x="2592" y="1824"/>
            <a:chExt cx="498" cy="583"/>
          </a:xfrm>
        </p:grpSpPr>
        <p:sp>
          <p:nvSpPr>
            <p:cNvPr id="6156" name="Text Box 12"/>
            <p:cNvSpPr txBox="1">
              <a:spLocks noChangeArrowheads="1"/>
            </p:cNvSpPr>
            <p:nvPr/>
          </p:nvSpPr>
          <p:spPr bwMode="auto">
            <a:xfrm>
              <a:off x="2592" y="1824"/>
              <a:ext cx="498" cy="58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Book</a:t>
              </a:r>
              <a:br>
                <a:rPr lang="en-US"/>
              </a:br>
              <a:r>
                <a:rPr lang="en-US"/>
                <a:t>title</a:t>
              </a:r>
              <a:br>
                <a:rPr lang="en-US"/>
              </a:br>
              <a:r>
                <a:rPr lang="en-US"/>
                <a:t>print()</a:t>
              </a:r>
            </a:p>
          </p:txBody>
        </p:sp>
        <p:sp>
          <p:nvSpPr>
            <p:cNvPr id="6162" name="Line 18"/>
            <p:cNvSpPr>
              <a:spLocks noChangeShapeType="1"/>
            </p:cNvSpPr>
            <p:nvPr/>
          </p:nvSpPr>
          <p:spPr bwMode="auto">
            <a:xfrm>
              <a:off x="2592" y="2016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63" name="Line 19"/>
            <p:cNvSpPr>
              <a:spLocks noChangeShapeType="1"/>
            </p:cNvSpPr>
            <p:nvPr/>
          </p:nvSpPr>
          <p:spPr bwMode="auto">
            <a:xfrm>
              <a:off x="2592" y="2208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64" name="Line 20"/>
          <p:cNvSpPr>
            <a:spLocks noChangeShapeType="1"/>
          </p:cNvSpPr>
          <p:nvPr/>
        </p:nvSpPr>
        <p:spPr bwMode="auto">
          <a:xfrm>
            <a:off x="2895600" y="2133600"/>
            <a:ext cx="533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6" name="Line 22"/>
          <p:cNvSpPr>
            <a:spLocks noChangeShapeType="1"/>
          </p:cNvSpPr>
          <p:nvPr/>
        </p:nvSpPr>
        <p:spPr bwMode="auto">
          <a:xfrm>
            <a:off x="2895600" y="3581400"/>
            <a:ext cx="533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7" name="Line 23"/>
          <p:cNvSpPr>
            <a:spLocks noChangeShapeType="1"/>
          </p:cNvSpPr>
          <p:nvPr/>
        </p:nvSpPr>
        <p:spPr bwMode="auto">
          <a:xfrm>
            <a:off x="2895600" y="5181600"/>
            <a:ext cx="533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8" name="Line 24"/>
          <p:cNvSpPr>
            <a:spLocks noChangeShapeType="1"/>
          </p:cNvSpPr>
          <p:nvPr/>
        </p:nvSpPr>
        <p:spPr bwMode="auto">
          <a:xfrm>
            <a:off x="5562600" y="2133600"/>
            <a:ext cx="533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9" name="Line 25"/>
          <p:cNvSpPr>
            <a:spLocks noChangeShapeType="1"/>
          </p:cNvSpPr>
          <p:nvPr/>
        </p:nvSpPr>
        <p:spPr bwMode="auto">
          <a:xfrm>
            <a:off x="5562600" y="3581400"/>
            <a:ext cx="533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70" name="Line 26"/>
          <p:cNvSpPr>
            <a:spLocks noChangeShapeType="1"/>
          </p:cNvSpPr>
          <p:nvPr/>
        </p:nvSpPr>
        <p:spPr bwMode="auto">
          <a:xfrm>
            <a:off x="5562600" y="5181600"/>
            <a:ext cx="5334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Applying UML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UML is just a standard diagramming notation.</a:t>
            </a:r>
          </a:p>
          <a:p>
            <a:r>
              <a:rPr lang="en-US" dirty="0" smtClean="0"/>
              <a:t>A tool which helps </a:t>
            </a:r>
            <a:r>
              <a:rPr lang="en-US" dirty="0"/>
              <a:t>you communicate visually with others in creating </a:t>
            </a:r>
            <a:r>
              <a:rPr lang="en-US" dirty="0" smtClean="0"/>
              <a:t>software </a:t>
            </a:r>
            <a:endParaRPr lang="en-US" dirty="0"/>
          </a:p>
          <a:p>
            <a:r>
              <a:rPr lang="en-US" dirty="0" smtClean="0"/>
              <a:t>Learn </a:t>
            </a:r>
            <a:r>
              <a:rPr lang="en-US" dirty="0"/>
              <a:t>Object-Oriented Analysis and Design, not how to draw diagrams.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Steps and Diagrams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 marL="533400" indent="-533400">
              <a:buFont typeface="Wingdings" pitchFamily="2" charset="2"/>
              <a:buAutoNum type="arabicPeriod"/>
            </a:pPr>
            <a:r>
              <a:rPr lang="en-US" dirty="0"/>
              <a:t>Define </a:t>
            </a:r>
            <a:r>
              <a:rPr lang="en-US" b="1" dirty="0"/>
              <a:t>Use Cases</a:t>
            </a:r>
          </a:p>
          <a:p>
            <a:pPr marL="952500" lvl="1" indent="-495300"/>
            <a:r>
              <a:rPr lang="en-US" dirty="0"/>
              <a:t>Part of </a:t>
            </a:r>
            <a:r>
              <a:rPr lang="en-US" b="1" dirty="0"/>
              <a:t>Requirements Analysis</a:t>
            </a:r>
            <a:r>
              <a:rPr lang="en-US" dirty="0"/>
              <a:t> </a:t>
            </a:r>
          </a:p>
          <a:p>
            <a:pPr marL="952500" lvl="1" indent="-495300"/>
            <a:r>
              <a:rPr lang="en-US" dirty="0"/>
              <a:t>Stories or scenarios of application use</a:t>
            </a:r>
            <a:endParaRPr lang="en-US" b="1" dirty="0"/>
          </a:p>
          <a:p>
            <a:pPr marL="533400" indent="-533400">
              <a:buFont typeface="Wingdings" pitchFamily="2" charset="2"/>
              <a:buAutoNum type="arabicPeriod"/>
            </a:pPr>
            <a:r>
              <a:rPr lang="en-US" dirty="0"/>
              <a:t>Define a </a:t>
            </a:r>
            <a:r>
              <a:rPr lang="en-US" b="1" dirty="0"/>
              <a:t>Domain Model</a:t>
            </a:r>
          </a:p>
          <a:p>
            <a:pPr marL="952500" lvl="1" indent="-495300"/>
            <a:r>
              <a:rPr lang="en-US" dirty="0"/>
              <a:t>Part of </a:t>
            </a:r>
            <a:r>
              <a:rPr lang="en-US" b="1" dirty="0"/>
              <a:t>Object-oriented Analysis</a:t>
            </a:r>
          </a:p>
          <a:p>
            <a:pPr marL="952500" lvl="1" indent="-495300"/>
            <a:r>
              <a:rPr lang="en-US" dirty="0"/>
              <a:t>Identify noteworthy domain concepts, attributes and associations (not software objects)</a:t>
            </a:r>
          </a:p>
          <a:p>
            <a:pPr marL="952500" lvl="1" indent="-495300"/>
            <a:r>
              <a:rPr lang="en-US" dirty="0"/>
              <a:t>Called a </a:t>
            </a:r>
            <a:r>
              <a:rPr lang="en-US" b="1" dirty="0"/>
              <a:t>Conceptual Object Model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Key Steps and Diagrams (continued)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 typeface="Wingdings" pitchFamily="2" charset="2"/>
              <a:buAutoNum type="arabicPeriod" startAt="3"/>
            </a:pPr>
            <a:r>
              <a:rPr lang="en-US" sz="2400" dirty="0"/>
              <a:t>Assign Object Responsibilities and Draw </a:t>
            </a:r>
            <a:r>
              <a:rPr lang="en-US" sz="2400" b="1" dirty="0"/>
              <a:t>Interaction Diagrams</a:t>
            </a:r>
          </a:p>
          <a:p>
            <a:pPr marL="952500" lvl="1" indent="-495300">
              <a:lnSpc>
                <a:spcPct val="90000"/>
              </a:lnSpc>
            </a:pPr>
            <a:r>
              <a:rPr lang="en-US" sz="2200" dirty="0"/>
              <a:t>Part of </a:t>
            </a:r>
            <a:r>
              <a:rPr lang="en-US" sz="2200" b="1" dirty="0"/>
              <a:t>Object-oriented </a:t>
            </a:r>
            <a:r>
              <a:rPr lang="en-US" sz="2200" b="1" dirty="0" smtClean="0"/>
              <a:t>Design</a:t>
            </a:r>
            <a:endParaRPr lang="en-US" sz="2200" b="1" dirty="0"/>
          </a:p>
          <a:p>
            <a:pPr marL="952500" lvl="1" indent="-495300">
              <a:lnSpc>
                <a:spcPct val="90000"/>
              </a:lnSpc>
            </a:pPr>
            <a:r>
              <a:rPr lang="en-US" sz="2200" b="1" dirty="0"/>
              <a:t>Sequence Diagrams</a:t>
            </a:r>
            <a:r>
              <a:rPr lang="en-US" sz="2200" dirty="0"/>
              <a:t> or </a:t>
            </a:r>
            <a:r>
              <a:rPr lang="en-US" sz="2200" b="1" dirty="0" smtClean="0"/>
              <a:t>Communication Diagrams</a:t>
            </a:r>
            <a:r>
              <a:rPr lang="en-US" sz="2200" dirty="0" smtClean="0"/>
              <a:t> show </a:t>
            </a:r>
            <a:r>
              <a:rPr lang="en-US" sz="2200" b="1" dirty="0"/>
              <a:t>message flow</a:t>
            </a:r>
            <a:r>
              <a:rPr lang="en-US" sz="2200" dirty="0"/>
              <a:t> and </a:t>
            </a:r>
            <a:r>
              <a:rPr lang="en-US" sz="2200" b="1" dirty="0"/>
              <a:t>method </a:t>
            </a:r>
            <a:r>
              <a:rPr lang="en-US" sz="2200" b="1" dirty="0" smtClean="0"/>
              <a:t>invocation</a:t>
            </a:r>
          </a:p>
          <a:p>
            <a:pPr marL="952500" lvl="1" indent="-495300">
              <a:lnSpc>
                <a:spcPct val="90000"/>
              </a:lnSpc>
            </a:pPr>
            <a:r>
              <a:rPr lang="en-US" sz="2200" dirty="0" smtClean="0"/>
              <a:t>May define behavior of </a:t>
            </a:r>
            <a:r>
              <a:rPr lang="en-US" sz="2200" b="1" dirty="0" smtClean="0"/>
              <a:t>operations</a:t>
            </a:r>
            <a:r>
              <a:rPr lang="en-US" sz="2200" dirty="0" smtClean="0"/>
              <a:t> with a </a:t>
            </a:r>
            <a:r>
              <a:rPr lang="en-US" sz="2200" b="1" dirty="0" smtClean="0"/>
              <a:t>contract</a:t>
            </a:r>
            <a:endParaRPr lang="en-US" sz="2200" b="1" dirty="0"/>
          </a:p>
          <a:p>
            <a:pPr marL="952500" lvl="1" indent="-495300">
              <a:lnSpc>
                <a:spcPct val="90000"/>
              </a:lnSpc>
            </a:pPr>
            <a:r>
              <a:rPr lang="en-US" sz="2200" b="1" dirty="0"/>
              <a:t>Dynamic view </a:t>
            </a:r>
            <a:r>
              <a:rPr lang="en-US" sz="2200" dirty="0"/>
              <a:t>of objects</a:t>
            </a:r>
            <a:endParaRPr lang="en-US" sz="2200" b="1" dirty="0"/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 startAt="3"/>
            </a:pPr>
            <a:r>
              <a:rPr lang="en-US" sz="2400" dirty="0"/>
              <a:t>Define </a:t>
            </a:r>
            <a:r>
              <a:rPr lang="en-US" sz="2400" b="1" dirty="0"/>
              <a:t>Design Class Diagrams</a:t>
            </a:r>
          </a:p>
          <a:p>
            <a:pPr marL="952500" lvl="1" indent="-495300">
              <a:lnSpc>
                <a:spcPct val="90000"/>
              </a:lnSpc>
            </a:pPr>
            <a:r>
              <a:rPr lang="en-US" sz="2200" dirty="0"/>
              <a:t>Describe </a:t>
            </a:r>
            <a:r>
              <a:rPr lang="en-US" sz="2200" b="1" dirty="0"/>
              <a:t>Class definitions</a:t>
            </a:r>
            <a:r>
              <a:rPr lang="en-US" sz="2200" dirty="0"/>
              <a:t> including attributes, methods, and relationships</a:t>
            </a:r>
            <a:endParaRPr lang="en-US" sz="2200" b="1" dirty="0"/>
          </a:p>
          <a:p>
            <a:pPr marL="952500" lvl="1" indent="-495300">
              <a:lnSpc>
                <a:spcPct val="90000"/>
              </a:lnSpc>
            </a:pPr>
            <a:r>
              <a:rPr lang="en-US" sz="2200" b="1" dirty="0"/>
              <a:t>Static view </a:t>
            </a:r>
            <a:r>
              <a:rPr lang="en-US" sz="2200" dirty="0"/>
              <a:t>of classes</a:t>
            </a:r>
            <a:endParaRPr lang="en-US" sz="22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4400" dirty="0" smtClean="0"/>
              <a:t>Functional Requirements</a:t>
            </a:r>
            <a:endParaRPr lang="en-US" sz="4400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200" dirty="0"/>
              <a:t>Requirements are system capabilities and conditions to which the system must conform. 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Functional requirements are Features and capabilities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Recorded in Use Case model </a:t>
            </a:r>
          </a:p>
          <a:p>
            <a:pPr>
              <a:lnSpc>
                <a:spcPct val="90000"/>
              </a:lnSpc>
            </a:pPr>
            <a:r>
              <a:rPr lang="en-US" sz="2200" dirty="0"/>
              <a:t>Recorded in systems features list of the Vision artifact.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160</TotalTime>
  <Words>433</Words>
  <Application>Microsoft Office PowerPoint</Application>
  <PresentationFormat>On-screen Show (4:3)</PresentationFormat>
  <Paragraphs>71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Layers</vt:lpstr>
      <vt:lpstr>Object-Oriented Analysis and Design</vt:lpstr>
      <vt:lpstr>The Need for Software Blueprints</vt:lpstr>
      <vt:lpstr>Object-Oriented Analysis</vt:lpstr>
      <vt:lpstr>Object-Oriented Design</vt:lpstr>
      <vt:lpstr>From Analysis to Implementation</vt:lpstr>
      <vt:lpstr>Applying UML</vt:lpstr>
      <vt:lpstr>Key Steps and Diagrams</vt:lpstr>
      <vt:lpstr>Key Steps and Diagrams (continued)</vt:lpstr>
      <vt:lpstr>Functional Requirements</vt:lpstr>
      <vt:lpstr>Non-functional Requirements</vt:lpstr>
    </vt:vector>
  </TitlesOfParts>
  <Company>USA School of CIS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Sweeney</dc:creator>
  <cp:lastModifiedBy>789</cp:lastModifiedBy>
  <cp:revision>21</cp:revision>
  <dcterms:created xsi:type="dcterms:W3CDTF">2010-01-12T19:24:16Z</dcterms:created>
  <dcterms:modified xsi:type="dcterms:W3CDTF">2013-01-16T17:53:45Z</dcterms:modified>
</cp:coreProperties>
</file>