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handoutMasterIdLst>
    <p:handoutMasterId r:id="rId22"/>
  </p:handoutMasterIdLst>
  <p:sldIdLst>
    <p:sldId id="256" r:id="rId2"/>
    <p:sldId id="257" r:id="rId3"/>
    <p:sldId id="258" r:id="rId4"/>
    <p:sldId id="259" r:id="rId5"/>
    <p:sldId id="261" r:id="rId6"/>
    <p:sldId id="272" r:id="rId7"/>
    <p:sldId id="260" r:id="rId8"/>
    <p:sldId id="262" r:id="rId9"/>
    <p:sldId id="263" r:id="rId10"/>
    <p:sldId id="273" r:id="rId11"/>
    <p:sldId id="264" r:id="rId12"/>
    <p:sldId id="265" r:id="rId13"/>
    <p:sldId id="274" r:id="rId14"/>
    <p:sldId id="266" r:id="rId15"/>
    <p:sldId id="275" r:id="rId16"/>
    <p:sldId id="267" r:id="rId17"/>
    <p:sldId id="268" r:id="rId18"/>
    <p:sldId id="269" r:id="rId19"/>
    <p:sldId id="276" r:id="rId20"/>
    <p:sldId id="27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6A935F0-3D49-44C4-8268-DB06CDEDD672}" type="datetimeFigureOut">
              <a:rPr lang="en-US" smtClean="0"/>
              <a:pPr/>
              <a:t>1/24/2013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C5F0E9C-CFA9-44EF-A48E-BE0B2A5D2F1F}" type="slidenum">
              <a:rPr lang="en-US" smtClean="0"/>
              <a:pPr/>
              <a:t>‹#›</a:t>
            </a:fld>
            <a:endParaRPr lang="en-US"/>
          </a:p>
        </p:txBody>
      </p:sp>
    </p:spTree>
    <p:extLst>
      <p:ext uri="{BB962C8B-B14F-4D97-AF65-F5344CB8AC3E}">
        <p14:creationId xmlns:p14="http://schemas.microsoft.com/office/powerpoint/2010/main" val="107920950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DA9F051-FDAB-43F4-AAC1-27D924E697A8}" type="datetimeFigureOut">
              <a:rPr lang="en-US" smtClean="0"/>
              <a:pPr/>
              <a:t>1/24/2013</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5A117110-8872-4386-B125-E7A60506715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A9F051-FDAB-43F4-AAC1-27D924E697A8}"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17110-8872-4386-B125-E7A6050671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DA9F051-FDAB-43F4-AAC1-27D924E697A8}" type="datetimeFigureOut">
              <a:rPr lang="en-US" smtClean="0"/>
              <a:pPr/>
              <a:t>1/24/2013</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A117110-8872-4386-B125-E7A60506715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DA9F051-FDAB-43F4-AAC1-27D924E697A8}" type="datetimeFigureOut">
              <a:rPr lang="en-US" smtClean="0"/>
              <a:pPr/>
              <a:t>1/24/2013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A117110-8872-4386-B125-E7A60506715E}"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DA9F051-FDAB-43F4-AAC1-27D924E697A8}" type="datetimeFigureOut">
              <a:rPr lang="en-US" smtClean="0"/>
              <a:pPr/>
              <a:t>1/24/2013</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A117110-8872-4386-B125-E7A60506715E}"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EDA9F051-FDAB-43F4-AAC1-27D924E697A8}" type="datetimeFigureOut">
              <a:rPr lang="en-US" smtClean="0"/>
              <a:pPr/>
              <a:t>1/24/2013</a:t>
            </a:fld>
            <a:endParaRPr lang="en-US"/>
          </a:p>
        </p:txBody>
      </p:sp>
      <p:sp>
        <p:nvSpPr>
          <p:cNvPr id="10" name="Slide Number Placeholder 9"/>
          <p:cNvSpPr>
            <a:spLocks noGrp="1"/>
          </p:cNvSpPr>
          <p:nvPr>
            <p:ph type="sldNum" sz="quarter" idx="16"/>
          </p:nvPr>
        </p:nvSpPr>
        <p:spPr/>
        <p:txBody>
          <a:bodyPr rtlCol="0"/>
          <a:lstStyle/>
          <a:p>
            <a:fld id="{5A117110-8872-4386-B125-E7A60506715E}"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EDA9F051-FDAB-43F4-AAC1-27D924E697A8}" type="datetimeFigureOut">
              <a:rPr lang="en-US" smtClean="0"/>
              <a:pPr/>
              <a:t>1/24/2013</a:t>
            </a:fld>
            <a:endParaRPr lang="en-US"/>
          </a:p>
        </p:txBody>
      </p:sp>
      <p:sp>
        <p:nvSpPr>
          <p:cNvPr id="12" name="Slide Number Placeholder 11"/>
          <p:cNvSpPr>
            <a:spLocks noGrp="1"/>
          </p:cNvSpPr>
          <p:nvPr>
            <p:ph type="sldNum" sz="quarter" idx="16"/>
          </p:nvPr>
        </p:nvSpPr>
        <p:spPr/>
        <p:txBody>
          <a:bodyPr rtlCol="0"/>
          <a:lstStyle/>
          <a:p>
            <a:fld id="{5A117110-8872-4386-B125-E7A60506715E}"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DA9F051-FDAB-43F4-AAC1-27D924E697A8}" type="datetimeFigureOut">
              <a:rPr lang="en-US" smtClean="0"/>
              <a:pPr/>
              <a:t>1/24/2013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A117110-8872-4386-B125-E7A6050671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A9F051-FDAB-43F4-AAC1-27D924E697A8}" type="datetimeFigureOut">
              <a:rPr lang="en-US" smtClean="0"/>
              <a:pPr/>
              <a:t>1/24/2013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A117110-8872-4386-B125-E7A6050671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DA9F051-FDAB-43F4-AAC1-27D924E697A8}" type="datetimeFigureOut">
              <a:rPr lang="en-US" smtClean="0"/>
              <a:pPr/>
              <a:t>1/24/2013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5A117110-8872-4386-B125-E7A60506715E}"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DA9F051-FDAB-43F4-AAC1-27D924E697A8}" type="datetimeFigureOut">
              <a:rPr lang="en-US" smtClean="0"/>
              <a:pPr/>
              <a:t>1/24/2013</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A117110-8872-4386-B125-E7A60506715E}"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DA9F051-FDAB-43F4-AAC1-27D924E697A8}" type="datetimeFigureOut">
              <a:rPr lang="en-US" smtClean="0"/>
              <a:pPr/>
              <a:t>1/24/2013</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A117110-8872-4386-B125-E7A6050671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Object Oriented Programming concepts</a:t>
            </a:r>
            <a:endParaRPr lang="en-US" dirty="0"/>
          </a:p>
        </p:txBody>
      </p:sp>
      <p:sp>
        <p:nvSpPr>
          <p:cNvPr id="3" name="Subtitle 2"/>
          <p:cNvSpPr>
            <a:spLocks noGrp="1"/>
          </p:cNvSpPr>
          <p:nvPr>
            <p:ph type="subTitle" idx="1"/>
          </p:nvPr>
        </p:nvSpPr>
        <p:spPr/>
        <p:txBody>
          <a:bodyPr/>
          <a:lstStyle/>
          <a:p>
            <a:r>
              <a:rPr lang="en-US" dirty="0" smtClean="0"/>
              <a:t>ISC 560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Constructor Examples	</a:t>
            </a:r>
            <a:endParaRPr lang="en-US" dirty="0"/>
          </a:p>
        </p:txBody>
      </p:sp>
      <p:sp>
        <p:nvSpPr>
          <p:cNvPr id="3" name="Content Placeholder 2"/>
          <p:cNvSpPr>
            <a:spLocks noGrp="1"/>
          </p:cNvSpPr>
          <p:nvPr>
            <p:ph sz="quarter" idx="1"/>
          </p:nvPr>
        </p:nvSpPr>
        <p:spPr>
          <a:xfrm>
            <a:off x="612648" y="1600200"/>
            <a:ext cx="8153400" cy="4800600"/>
          </a:xfrm>
        </p:spPr>
        <p:txBody>
          <a:bodyPr>
            <a:normAutofit fontScale="70000" lnSpcReduction="20000"/>
          </a:bodyPr>
          <a:lstStyle/>
          <a:p>
            <a:pPr>
              <a:buNone/>
            </a:pPr>
            <a:r>
              <a:rPr lang="en-US" dirty="0" smtClean="0"/>
              <a:t>Class Gradebook</a:t>
            </a:r>
          </a:p>
          <a:p>
            <a:pPr lvl="1">
              <a:buNone/>
            </a:pPr>
            <a:r>
              <a:rPr lang="en-US" dirty="0" smtClean="0"/>
              <a:t>Public Gradebook</a:t>
            </a:r>
          </a:p>
          <a:p>
            <a:pPr lvl="2">
              <a:buNone/>
            </a:pPr>
            <a:r>
              <a:rPr lang="en-US" dirty="0" smtClean="0"/>
              <a:t>Name = “A. Student”</a:t>
            </a:r>
          </a:p>
          <a:p>
            <a:pPr lvl="2">
              <a:buNone/>
            </a:pPr>
            <a:r>
              <a:rPr lang="en-US" dirty="0" smtClean="0"/>
              <a:t>Grade1 = 0</a:t>
            </a:r>
          </a:p>
          <a:p>
            <a:pPr lvl="2">
              <a:buNone/>
            </a:pPr>
            <a:r>
              <a:rPr lang="en-US" dirty="0" smtClean="0"/>
              <a:t>Grade2 = 0</a:t>
            </a:r>
          </a:p>
          <a:p>
            <a:pPr lvl="2">
              <a:buNone/>
            </a:pPr>
            <a:r>
              <a:rPr lang="en-US" dirty="0" smtClean="0"/>
              <a:t>Average = 0</a:t>
            </a:r>
          </a:p>
          <a:p>
            <a:pPr lvl="1">
              <a:buNone/>
            </a:pPr>
            <a:r>
              <a:rPr lang="en-US" dirty="0" smtClean="0"/>
              <a:t>End</a:t>
            </a:r>
          </a:p>
          <a:p>
            <a:pPr lvl="1">
              <a:buNone/>
            </a:pPr>
            <a:r>
              <a:rPr lang="en-US" dirty="0" smtClean="0"/>
              <a:t>Public Gradebook (</a:t>
            </a:r>
            <a:r>
              <a:rPr lang="en-US" dirty="0" err="1" smtClean="0"/>
              <a:t>Sname</a:t>
            </a:r>
            <a:r>
              <a:rPr lang="en-US" dirty="0" smtClean="0"/>
              <a:t>, Grd1, Grd1)</a:t>
            </a:r>
          </a:p>
          <a:p>
            <a:pPr lvl="2">
              <a:buNone/>
            </a:pPr>
            <a:r>
              <a:rPr lang="en-US" dirty="0" smtClean="0"/>
              <a:t>Name = </a:t>
            </a:r>
            <a:r>
              <a:rPr lang="en-US" dirty="0" err="1" smtClean="0"/>
              <a:t>Sname</a:t>
            </a:r>
            <a:endParaRPr lang="en-US" dirty="0" smtClean="0"/>
          </a:p>
          <a:p>
            <a:pPr lvl="2">
              <a:buNone/>
            </a:pPr>
            <a:r>
              <a:rPr lang="en-US" dirty="0" smtClean="0"/>
              <a:t>Grade1 = Grd1</a:t>
            </a:r>
          </a:p>
          <a:p>
            <a:pPr lvl="2">
              <a:buNone/>
            </a:pPr>
            <a:r>
              <a:rPr lang="en-US" dirty="0" smtClean="0"/>
              <a:t>Grade2 = Grd2</a:t>
            </a:r>
          </a:p>
          <a:p>
            <a:pPr lvl="2">
              <a:buNone/>
            </a:pPr>
            <a:r>
              <a:rPr lang="en-US" dirty="0" smtClean="0"/>
              <a:t>Average = 0</a:t>
            </a:r>
          </a:p>
          <a:p>
            <a:pPr lvl="1">
              <a:buNone/>
            </a:pPr>
            <a:r>
              <a:rPr lang="en-US" dirty="0" smtClean="0"/>
              <a:t>End</a:t>
            </a:r>
          </a:p>
          <a:p>
            <a:pPr>
              <a:buNone/>
            </a:pPr>
            <a:r>
              <a:rPr lang="en-US" dirty="0" smtClean="0"/>
              <a:t>End Class</a:t>
            </a:r>
          </a:p>
          <a:p>
            <a:pPr>
              <a:buNone/>
            </a:pPr>
            <a:endParaRPr lang="en-US" dirty="0" smtClean="0"/>
          </a:p>
          <a:p>
            <a:pPr>
              <a:buNone/>
            </a:pPr>
            <a:r>
              <a:rPr lang="en-US" dirty="0" smtClean="0"/>
              <a:t>NOTE: I have omitted the data members and other methods from the above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Overloading</a:t>
            </a:r>
            <a:endParaRPr lang="en-US" dirty="0"/>
          </a:p>
        </p:txBody>
      </p:sp>
      <p:sp>
        <p:nvSpPr>
          <p:cNvPr id="3" name="Content Placeholder 2"/>
          <p:cNvSpPr>
            <a:spLocks noGrp="1"/>
          </p:cNvSpPr>
          <p:nvPr>
            <p:ph sz="quarter" idx="1"/>
          </p:nvPr>
        </p:nvSpPr>
        <p:spPr/>
        <p:txBody>
          <a:bodyPr/>
          <a:lstStyle/>
          <a:p>
            <a:r>
              <a:rPr lang="en-US" dirty="0" smtClean="0"/>
              <a:t>The ability to use the same method name to call (invoke) different methods based on the number or type of parameters (inputs)</a:t>
            </a:r>
          </a:p>
          <a:p>
            <a:r>
              <a:rPr lang="en-US" dirty="0" smtClean="0"/>
              <a:t>Can be applied to constructors and other methods</a:t>
            </a:r>
          </a:p>
          <a:p>
            <a:endParaRPr lang="en-US" dirty="0" smtClean="0"/>
          </a:p>
          <a:p>
            <a:r>
              <a:rPr lang="en-US" dirty="0" smtClean="0"/>
              <a:t>Compare these constructor calls:</a:t>
            </a:r>
          </a:p>
          <a:p>
            <a:pPr>
              <a:buNone/>
            </a:pPr>
            <a:r>
              <a:rPr lang="en-US" dirty="0" smtClean="0"/>
              <a:t>Gradebook: </a:t>
            </a:r>
            <a:r>
              <a:rPr lang="en-US" dirty="0" err="1" smtClean="0"/>
              <a:t>MyGradebook</a:t>
            </a:r>
            <a:endParaRPr lang="en-US" dirty="0" smtClean="0"/>
          </a:p>
          <a:p>
            <a:pPr>
              <a:buNone/>
            </a:pPr>
            <a:r>
              <a:rPr lang="en-US" dirty="0" smtClean="0"/>
              <a:t>Gradebook: </a:t>
            </a:r>
            <a:r>
              <a:rPr lang="en-US" dirty="0" err="1" smtClean="0"/>
              <a:t>YourGradebook</a:t>
            </a:r>
            <a:r>
              <a:rPr lang="en-US" dirty="0" smtClean="0"/>
              <a:t> (“Brian F.”, 95, 84)</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Destructors</a:t>
            </a:r>
            <a:endParaRPr lang="en-US" dirty="0"/>
          </a:p>
        </p:txBody>
      </p:sp>
      <p:sp>
        <p:nvSpPr>
          <p:cNvPr id="3" name="Content Placeholder 2"/>
          <p:cNvSpPr>
            <a:spLocks noGrp="1"/>
          </p:cNvSpPr>
          <p:nvPr>
            <p:ph sz="quarter" idx="1"/>
          </p:nvPr>
        </p:nvSpPr>
        <p:spPr/>
        <p:txBody>
          <a:bodyPr/>
          <a:lstStyle/>
          <a:p>
            <a:r>
              <a:rPr lang="en-US" dirty="0" smtClean="0"/>
              <a:t>Destructors are methods used to destroy objects created by constructors</a:t>
            </a:r>
          </a:p>
          <a:p>
            <a:pPr lvl="1"/>
            <a:r>
              <a:rPr lang="en-US" dirty="0" smtClean="0"/>
              <a:t>May release (</a:t>
            </a:r>
            <a:r>
              <a:rPr lang="en-US" dirty="0" err="1" smtClean="0"/>
              <a:t>deallocate</a:t>
            </a:r>
            <a:r>
              <a:rPr lang="en-US" dirty="0" smtClean="0"/>
              <a:t>) memory which had been assigned for an object’s data members</a:t>
            </a:r>
          </a:p>
          <a:p>
            <a:r>
              <a:rPr lang="en-US" dirty="0" smtClean="0"/>
              <a:t>Default Destructor – included by the programming language or Custom Destructor can be written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important terms	</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Return type – the data type of the data returned by a method when it finishes process.  You can’t overload a method by using a different return type however as it is not part of the method signature. </a:t>
            </a:r>
          </a:p>
          <a:p>
            <a:r>
              <a:rPr lang="en-US" dirty="0" smtClean="0"/>
              <a:t>Method signature – the general form for describing a method, usually consisting of access modifier, method name, and parameter list (types and order of parameters). (JAVA method signature only contains method name and parameter list)</a:t>
            </a:r>
          </a:p>
          <a:p>
            <a:pPr>
              <a:buNone/>
            </a:pPr>
            <a:r>
              <a:rPr lang="en-US" dirty="0" smtClean="0"/>
              <a:t>public sample (string, float, float)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Generalization/Specialization</a:t>
            </a:r>
            <a:endParaRPr lang="en-US" dirty="0"/>
          </a:p>
        </p:txBody>
      </p:sp>
      <p:sp>
        <p:nvSpPr>
          <p:cNvPr id="3" name="Content Placeholder 2"/>
          <p:cNvSpPr>
            <a:spLocks noGrp="1"/>
          </p:cNvSpPr>
          <p:nvPr>
            <p:ph sz="quarter" idx="1"/>
          </p:nvPr>
        </p:nvSpPr>
        <p:spPr>
          <a:xfrm>
            <a:off x="612648" y="1600200"/>
            <a:ext cx="8153400" cy="5029200"/>
          </a:xfrm>
        </p:spPr>
        <p:txBody>
          <a:bodyPr>
            <a:normAutofit fontScale="85000" lnSpcReduction="10000"/>
          </a:bodyPr>
          <a:lstStyle/>
          <a:p>
            <a:r>
              <a:rPr lang="en-US" dirty="0" smtClean="0"/>
              <a:t>Classes can have relationships with other classes</a:t>
            </a:r>
          </a:p>
          <a:p>
            <a:r>
              <a:rPr lang="en-US" dirty="0" smtClean="0"/>
              <a:t>Generalization/Specialization – one type of relationship</a:t>
            </a:r>
          </a:p>
          <a:p>
            <a:pPr lvl="1"/>
            <a:r>
              <a:rPr lang="en-US" dirty="0" smtClean="0"/>
              <a:t>Allows sharing of descriptions and identifications</a:t>
            </a:r>
          </a:p>
          <a:p>
            <a:pPr lvl="1"/>
            <a:r>
              <a:rPr lang="en-US" dirty="0" smtClean="0"/>
              <a:t>Used to simplify and shorten implementation tasks</a:t>
            </a:r>
          </a:p>
          <a:p>
            <a:pPr lvl="1"/>
            <a:r>
              <a:rPr lang="en-US" dirty="0" smtClean="0"/>
              <a:t>Generally thought of as a requirement for an OOPL</a:t>
            </a:r>
          </a:p>
          <a:p>
            <a:r>
              <a:rPr lang="en-US" dirty="0" smtClean="0"/>
              <a:t>Generalizations – the common features of objects of a particular class</a:t>
            </a:r>
          </a:p>
          <a:p>
            <a:r>
              <a:rPr lang="en-US" dirty="0" smtClean="0"/>
              <a:t>Specializations – the differences between features of objects of a more general class</a:t>
            </a:r>
          </a:p>
          <a:p>
            <a:r>
              <a:rPr lang="en-US" dirty="0" smtClean="0"/>
              <a:t>Two classes have a generalization/specialization relationship: the more specific class is always consistent with the more general class and contains additional information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Inheritance</a:t>
            </a:r>
            <a:endParaRPr lang="en-US" dirty="0"/>
          </a:p>
        </p:txBody>
      </p:sp>
      <p:sp>
        <p:nvSpPr>
          <p:cNvPr id="3" name="Content Placeholder 2"/>
          <p:cNvSpPr>
            <a:spLocks noGrp="1"/>
          </p:cNvSpPr>
          <p:nvPr>
            <p:ph sz="quarter" idx="1"/>
          </p:nvPr>
        </p:nvSpPr>
        <p:spPr/>
        <p:txBody>
          <a:bodyPr/>
          <a:lstStyle/>
          <a:p>
            <a:r>
              <a:rPr lang="en-US" dirty="0" smtClean="0"/>
              <a:t>The mechanism that allows defining a more general class and then later a more specific specialized class by adding new details</a:t>
            </a:r>
          </a:p>
          <a:p>
            <a:r>
              <a:rPr lang="en-US" dirty="0" smtClean="0"/>
              <a:t>The specific class inherits all the properties, methods, and relationships of the general class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Hierarchy</a:t>
            </a:r>
            <a:endParaRPr lang="en-US" dirty="0"/>
          </a:p>
        </p:txBody>
      </p:sp>
      <p:sp>
        <p:nvSpPr>
          <p:cNvPr id="4" name="TextBox 3"/>
          <p:cNvSpPr txBox="1"/>
          <p:nvPr/>
        </p:nvSpPr>
        <p:spPr>
          <a:xfrm>
            <a:off x="3429000" y="1524000"/>
            <a:ext cx="1905000" cy="2031325"/>
          </a:xfrm>
          <a:prstGeom prst="rect">
            <a:avLst/>
          </a:prstGeom>
          <a:noFill/>
          <a:ln>
            <a:solidFill>
              <a:schemeClr val="tx1"/>
            </a:solidFill>
          </a:ln>
        </p:spPr>
        <p:txBody>
          <a:bodyPr wrap="square" rtlCol="0">
            <a:spAutoFit/>
          </a:bodyPr>
          <a:lstStyle/>
          <a:p>
            <a:r>
              <a:rPr lang="en-US" dirty="0" smtClean="0"/>
              <a:t>Employee</a:t>
            </a:r>
          </a:p>
          <a:p>
            <a:r>
              <a:rPr lang="en-US" dirty="0" smtClean="0"/>
              <a:t>Name</a:t>
            </a:r>
          </a:p>
          <a:p>
            <a:r>
              <a:rPr lang="en-US" dirty="0" smtClean="0"/>
              <a:t>ID</a:t>
            </a:r>
          </a:p>
          <a:p>
            <a:r>
              <a:rPr lang="en-US" dirty="0" smtClean="0"/>
              <a:t>Employee</a:t>
            </a:r>
          </a:p>
          <a:p>
            <a:r>
              <a:rPr lang="en-US" dirty="0" err="1" smtClean="0"/>
              <a:t>GetEmployee</a:t>
            </a:r>
            <a:endParaRPr lang="en-US" dirty="0" smtClean="0"/>
          </a:p>
          <a:p>
            <a:r>
              <a:rPr lang="en-US" dirty="0" err="1" smtClean="0"/>
              <a:t>SetEmployee</a:t>
            </a:r>
            <a:endParaRPr lang="en-US" dirty="0" smtClean="0"/>
          </a:p>
          <a:p>
            <a:r>
              <a:rPr lang="en-US" dirty="0" err="1" smtClean="0"/>
              <a:t>DeleteEmployee</a:t>
            </a:r>
            <a:endParaRPr lang="en-US" dirty="0"/>
          </a:p>
        </p:txBody>
      </p:sp>
      <p:cxnSp>
        <p:nvCxnSpPr>
          <p:cNvPr id="5" name="Straight Connector 4"/>
          <p:cNvCxnSpPr/>
          <p:nvPr/>
        </p:nvCxnSpPr>
        <p:spPr>
          <a:xfrm>
            <a:off x="3429000" y="19050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429000" y="24384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514600" y="4419600"/>
            <a:ext cx="1905000" cy="2031325"/>
          </a:xfrm>
          <a:prstGeom prst="rect">
            <a:avLst/>
          </a:prstGeom>
          <a:noFill/>
          <a:ln>
            <a:solidFill>
              <a:schemeClr val="tx1"/>
            </a:solidFill>
          </a:ln>
        </p:spPr>
        <p:txBody>
          <a:bodyPr wrap="square" rtlCol="0">
            <a:spAutoFit/>
          </a:bodyPr>
          <a:lstStyle/>
          <a:p>
            <a:r>
              <a:rPr lang="en-US" dirty="0" smtClean="0"/>
              <a:t>Faculty</a:t>
            </a:r>
          </a:p>
          <a:p>
            <a:r>
              <a:rPr lang="en-US" dirty="0" smtClean="0"/>
              <a:t>Rank</a:t>
            </a:r>
          </a:p>
          <a:p>
            <a:r>
              <a:rPr lang="en-US" dirty="0" smtClean="0"/>
              <a:t>Salary</a:t>
            </a:r>
          </a:p>
          <a:p>
            <a:r>
              <a:rPr lang="en-US" dirty="0" smtClean="0"/>
              <a:t>Faculty</a:t>
            </a:r>
            <a:br>
              <a:rPr lang="en-US" dirty="0" smtClean="0"/>
            </a:br>
            <a:r>
              <a:rPr lang="en-US" dirty="0" err="1" smtClean="0"/>
              <a:t>GetEmployee</a:t>
            </a:r>
            <a:endParaRPr lang="en-US" dirty="0" smtClean="0"/>
          </a:p>
          <a:p>
            <a:r>
              <a:rPr lang="en-US" dirty="0" err="1" smtClean="0"/>
              <a:t>SetEmployee</a:t>
            </a:r>
            <a:endParaRPr lang="en-US" dirty="0" smtClean="0"/>
          </a:p>
          <a:p>
            <a:r>
              <a:rPr lang="en-US" dirty="0" err="1" smtClean="0"/>
              <a:t>ComputePay</a:t>
            </a:r>
            <a:endParaRPr lang="en-US" dirty="0"/>
          </a:p>
        </p:txBody>
      </p:sp>
      <p:cxnSp>
        <p:nvCxnSpPr>
          <p:cNvPr id="8" name="Straight Connector 7"/>
          <p:cNvCxnSpPr/>
          <p:nvPr/>
        </p:nvCxnSpPr>
        <p:spPr>
          <a:xfrm>
            <a:off x="2514600" y="47244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514600" y="53340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648200" y="4419600"/>
            <a:ext cx="1905000" cy="2031325"/>
          </a:xfrm>
          <a:prstGeom prst="rect">
            <a:avLst/>
          </a:prstGeom>
          <a:noFill/>
          <a:ln>
            <a:solidFill>
              <a:schemeClr val="tx1"/>
            </a:solidFill>
          </a:ln>
        </p:spPr>
        <p:txBody>
          <a:bodyPr wrap="square" rtlCol="0">
            <a:spAutoFit/>
          </a:bodyPr>
          <a:lstStyle/>
          <a:p>
            <a:r>
              <a:rPr lang="en-US" dirty="0" smtClean="0"/>
              <a:t>Staff</a:t>
            </a:r>
          </a:p>
          <a:p>
            <a:r>
              <a:rPr lang="en-US" dirty="0" smtClean="0"/>
              <a:t>Hours</a:t>
            </a:r>
          </a:p>
          <a:p>
            <a:r>
              <a:rPr lang="en-US" dirty="0" smtClean="0"/>
              <a:t>Rate</a:t>
            </a:r>
          </a:p>
          <a:p>
            <a:r>
              <a:rPr lang="en-US" dirty="0" smtClean="0"/>
              <a:t>Staff</a:t>
            </a:r>
          </a:p>
          <a:p>
            <a:r>
              <a:rPr lang="en-US" dirty="0" err="1" smtClean="0"/>
              <a:t>GetEmployee</a:t>
            </a:r>
            <a:endParaRPr lang="en-US" dirty="0" smtClean="0"/>
          </a:p>
          <a:p>
            <a:r>
              <a:rPr lang="en-US" dirty="0" err="1" smtClean="0"/>
              <a:t>SetEmployee</a:t>
            </a:r>
            <a:endParaRPr lang="en-US" dirty="0" smtClean="0"/>
          </a:p>
          <a:p>
            <a:r>
              <a:rPr lang="en-US" dirty="0" err="1" smtClean="0"/>
              <a:t>ComputePay</a:t>
            </a:r>
            <a:endParaRPr lang="en-US" dirty="0"/>
          </a:p>
        </p:txBody>
      </p:sp>
      <p:cxnSp>
        <p:nvCxnSpPr>
          <p:cNvPr id="11" name="Straight Connector 10"/>
          <p:cNvCxnSpPr/>
          <p:nvPr/>
        </p:nvCxnSpPr>
        <p:spPr>
          <a:xfrm>
            <a:off x="4648200" y="47244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48200" y="53340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Isosceles Triangle 19"/>
          <p:cNvSpPr/>
          <p:nvPr/>
        </p:nvSpPr>
        <p:spPr>
          <a:xfrm>
            <a:off x="3810000" y="3581400"/>
            <a:ext cx="228600" cy="152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p:cNvSpPr/>
          <p:nvPr/>
        </p:nvSpPr>
        <p:spPr>
          <a:xfrm>
            <a:off x="4953000" y="3581400"/>
            <a:ext cx="228600" cy="1524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a:endCxn id="20" idx="3"/>
          </p:cNvCxnSpPr>
          <p:nvPr/>
        </p:nvCxnSpPr>
        <p:spPr>
          <a:xfrm rot="5400000" flipH="1" flipV="1">
            <a:off x="3486150" y="3981450"/>
            <a:ext cx="685800" cy="190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V="1">
            <a:off x="4895850" y="3905250"/>
            <a:ext cx="685800" cy="3429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05600" y="2514600"/>
            <a:ext cx="1595309" cy="923330"/>
          </a:xfrm>
          <a:prstGeom prst="rect">
            <a:avLst/>
          </a:prstGeom>
          <a:noFill/>
        </p:spPr>
        <p:txBody>
          <a:bodyPr wrap="none" rtlCol="0">
            <a:spAutoFit/>
          </a:bodyPr>
          <a:lstStyle/>
          <a:p>
            <a:r>
              <a:rPr lang="en-US" dirty="0" err="1" smtClean="0"/>
              <a:t>Superclass</a:t>
            </a:r>
            <a:r>
              <a:rPr lang="en-US" dirty="0" smtClean="0"/>
              <a:t> </a:t>
            </a:r>
          </a:p>
          <a:p>
            <a:r>
              <a:rPr lang="en-US" dirty="0" smtClean="0"/>
              <a:t>(aka base class</a:t>
            </a:r>
          </a:p>
          <a:p>
            <a:r>
              <a:rPr lang="en-US" dirty="0" smtClean="0"/>
              <a:t>parent class)</a:t>
            </a:r>
          </a:p>
        </p:txBody>
      </p:sp>
      <p:sp>
        <p:nvSpPr>
          <p:cNvPr id="27" name="TextBox 26"/>
          <p:cNvSpPr txBox="1"/>
          <p:nvPr/>
        </p:nvSpPr>
        <p:spPr>
          <a:xfrm>
            <a:off x="7162800" y="4876800"/>
            <a:ext cx="1858394" cy="923330"/>
          </a:xfrm>
          <a:prstGeom prst="rect">
            <a:avLst/>
          </a:prstGeom>
          <a:noFill/>
        </p:spPr>
        <p:txBody>
          <a:bodyPr wrap="none" rtlCol="0">
            <a:spAutoFit/>
          </a:bodyPr>
          <a:lstStyle/>
          <a:p>
            <a:r>
              <a:rPr lang="en-US" dirty="0" smtClean="0"/>
              <a:t>Subclasses</a:t>
            </a:r>
          </a:p>
          <a:p>
            <a:r>
              <a:rPr lang="en-US" dirty="0" smtClean="0"/>
              <a:t>(aka derived class</a:t>
            </a:r>
          </a:p>
          <a:p>
            <a:r>
              <a:rPr lang="en-US" dirty="0" smtClean="0"/>
              <a:t>child class)</a:t>
            </a:r>
            <a:endParaRPr lang="en-US" dirty="0"/>
          </a:p>
        </p:txBody>
      </p:sp>
      <p:sp>
        <p:nvSpPr>
          <p:cNvPr id="28" name="TextBox 27"/>
          <p:cNvSpPr txBox="1"/>
          <p:nvPr/>
        </p:nvSpPr>
        <p:spPr>
          <a:xfrm>
            <a:off x="0" y="3581400"/>
            <a:ext cx="3839064" cy="646331"/>
          </a:xfrm>
          <a:prstGeom prst="rect">
            <a:avLst/>
          </a:prstGeom>
          <a:noFill/>
        </p:spPr>
        <p:txBody>
          <a:bodyPr wrap="none" rtlCol="0">
            <a:spAutoFit/>
          </a:bodyPr>
          <a:lstStyle/>
          <a:p>
            <a:r>
              <a:rPr lang="en-US" dirty="0" smtClean="0"/>
              <a:t>Indicate a generalization/specialization</a:t>
            </a:r>
          </a:p>
          <a:p>
            <a:r>
              <a:rPr lang="en-US" dirty="0" smtClean="0"/>
              <a:t>“is-a” relationship between classes</a:t>
            </a:r>
            <a:endParaRPr lang="en-US" dirty="0"/>
          </a:p>
        </p:txBody>
      </p:sp>
      <p:sp>
        <p:nvSpPr>
          <p:cNvPr id="29" name="TextBox 28"/>
          <p:cNvSpPr txBox="1"/>
          <p:nvPr/>
        </p:nvSpPr>
        <p:spPr>
          <a:xfrm>
            <a:off x="533400" y="5257800"/>
            <a:ext cx="1885837" cy="1200329"/>
          </a:xfrm>
          <a:prstGeom prst="rect">
            <a:avLst/>
          </a:prstGeom>
          <a:noFill/>
        </p:spPr>
        <p:txBody>
          <a:bodyPr wrap="none" rtlCol="0">
            <a:spAutoFit/>
          </a:bodyPr>
          <a:lstStyle/>
          <a:p>
            <a:r>
              <a:rPr lang="en-US" dirty="0" err="1" smtClean="0"/>
              <a:t>GetEmployee</a:t>
            </a:r>
            <a:r>
              <a:rPr lang="en-US" dirty="0" smtClean="0"/>
              <a:t> and</a:t>
            </a:r>
          </a:p>
          <a:p>
            <a:r>
              <a:rPr lang="en-US" dirty="0" err="1" smtClean="0"/>
              <a:t>SetEmployee</a:t>
            </a:r>
            <a:r>
              <a:rPr lang="en-US" dirty="0" smtClean="0"/>
              <a:t> are </a:t>
            </a:r>
          </a:p>
          <a:p>
            <a:r>
              <a:rPr lang="en-US" u="sng" dirty="0" err="1">
                <a:solidFill>
                  <a:srgbClr val="FF0000"/>
                </a:solidFill>
              </a:rPr>
              <a:t>o</a:t>
            </a:r>
            <a:r>
              <a:rPr lang="en-US" u="sng" dirty="0" err="1" smtClean="0">
                <a:solidFill>
                  <a:srgbClr val="FF0000"/>
                </a:solidFill>
              </a:rPr>
              <a:t>verriden</a:t>
            </a:r>
            <a:r>
              <a:rPr lang="en-US" dirty="0" smtClean="0"/>
              <a:t> from the</a:t>
            </a:r>
          </a:p>
          <a:p>
            <a:r>
              <a:rPr lang="en-US" dirty="0"/>
              <a:t>b</a:t>
            </a:r>
            <a:r>
              <a:rPr lang="en-US" dirty="0" smtClean="0"/>
              <a:t>ase class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Polymorphism</a:t>
            </a:r>
            <a:endParaRPr lang="en-US" dirty="0"/>
          </a:p>
        </p:txBody>
      </p:sp>
      <p:sp>
        <p:nvSpPr>
          <p:cNvPr id="3" name="Content Placeholder 2"/>
          <p:cNvSpPr>
            <a:spLocks noGrp="1"/>
          </p:cNvSpPr>
          <p:nvPr>
            <p:ph sz="quarter" idx="1"/>
          </p:nvPr>
        </p:nvSpPr>
        <p:spPr/>
        <p:txBody>
          <a:bodyPr/>
          <a:lstStyle/>
          <a:p>
            <a:r>
              <a:rPr lang="en-US" dirty="0" smtClean="0"/>
              <a:t>Polymorphic method – method with the same name as a method in another class within the same class hierarchy</a:t>
            </a:r>
          </a:p>
          <a:p>
            <a:r>
              <a:rPr lang="en-US" dirty="0" smtClean="0"/>
              <a:t>See </a:t>
            </a:r>
            <a:r>
              <a:rPr lang="en-US" dirty="0" err="1" smtClean="0"/>
              <a:t>ComputePay</a:t>
            </a:r>
            <a:r>
              <a:rPr lang="en-US" dirty="0" smtClean="0"/>
              <a:t> method on previous slide</a:t>
            </a:r>
          </a:p>
          <a:p>
            <a:r>
              <a:rPr lang="en-US" dirty="0" smtClean="0"/>
              <a:t>Each is unique, neither was inherited</a:t>
            </a:r>
          </a:p>
          <a:p>
            <a:r>
              <a:rPr lang="en-US" dirty="0" smtClean="0"/>
              <a:t>Each calculates pay differently and appropriately</a:t>
            </a:r>
          </a:p>
          <a:p>
            <a:r>
              <a:rPr lang="en-US" dirty="0" smtClean="0"/>
              <a:t>Conceptually, Overloading and Polymorphic Methods are both implementations of Polymorphism (from the Greek for “many forms”)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and Subclasses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85000" lnSpcReduction="20000"/>
          </a:bodyPr>
          <a:lstStyle/>
          <a:p>
            <a:pPr>
              <a:buNone/>
            </a:pPr>
            <a:r>
              <a:rPr lang="en-US" dirty="0" smtClean="0"/>
              <a:t>Class Employee</a:t>
            </a:r>
          </a:p>
          <a:p>
            <a:pPr lvl="1">
              <a:buNone/>
            </a:pPr>
            <a:r>
              <a:rPr lang="en-US" dirty="0" smtClean="0"/>
              <a:t>private Name</a:t>
            </a:r>
          </a:p>
          <a:p>
            <a:pPr lvl="1">
              <a:buNone/>
            </a:pPr>
            <a:r>
              <a:rPr lang="en-US" dirty="0" smtClean="0"/>
              <a:t>private ID</a:t>
            </a:r>
          </a:p>
          <a:p>
            <a:pPr lvl="1">
              <a:buNone/>
            </a:pPr>
            <a:r>
              <a:rPr lang="en-US" dirty="0" smtClean="0"/>
              <a:t>public Employee</a:t>
            </a:r>
          </a:p>
          <a:p>
            <a:pPr lvl="2">
              <a:buNone/>
            </a:pPr>
            <a:r>
              <a:rPr lang="en-US" dirty="0" smtClean="0"/>
              <a:t>Name = “A. Employee”</a:t>
            </a:r>
          </a:p>
          <a:p>
            <a:pPr lvl="2">
              <a:buNone/>
            </a:pPr>
            <a:r>
              <a:rPr lang="en-US" dirty="0" smtClean="0"/>
              <a:t>ID = 99999</a:t>
            </a:r>
          </a:p>
          <a:p>
            <a:pPr lvl="1">
              <a:buNone/>
            </a:pPr>
            <a:r>
              <a:rPr lang="en-US" dirty="0" smtClean="0"/>
              <a:t>End</a:t>
            </a:r>
          </a:p>
          <a:p>
            <a:pPr lvl="1">
              <a:buNone/>
            </a:pPr>
            <a:r>
              <a:rPr lang="en-US" dirty="0" smtClean="0"/>
              <a:t>Public </a:t>
            </a:r>
            <a:r>
              <a:rPr lang="en-US" dirty="0" err="1" smtClean="0"/>
              <a:t>GetEmployee</a:t>
            </a:r>
            <a:r>
              <a:rPr lang="en-US" dirty="0" smtClean="0"/>
              <a:t> *</a:t>
            </a:r>
          </a:p>
          <a:p>
            <a:pPr lvl="1">
              <a:buNone/>
            </a:pPr>
            <a:r>
              <a:rPr lang="en-US" dirty="0" smtClean="0"/>
              <a:t>End</a:t>
            </a:r>
          </a:p>
          <a:p>
            <a:pPr lvl="1">
              <a:buNone/>
            </a:pPr>
            <a:r>
              <a:rPr lang="en-US" dirty="0" smtClean="0"/>
              <a:t>Public </a:t>
            </a:r>
            <a:r>
              <a:rPr lang="en-US" dirty="0" err="1" smtClean="0"/>
              <a:t>SetEmployee</a:t>
            </a:r>
            <a:r>
              <a:rPr lang="en-US" dirty="0" smtClean="0"/>
              <a:t> *</a:t>
            </a:r>
          </a:p>
          <a:p>
            <a:pPr lvl="1">
              <a:buNone/>
            </a:pPr>
            <a:r>
              <a:rPr lang="en-US" dirty="0" smtClean="0"/>
              <a:t>End</a:t>
            </a:r>
          </a:p>
          <a:p>
            <a:pPr lvl="1">
              <a:buNone/>
            </a:pPr>
            <a:r>
              <a:rPr lang="en-US" dirty="0" smtClean="0"/>
              <a:t>Public </a:t>
            </a:r>
            <a:r>
              <a:rPr lang="en-US" dirty="0" err="1" smtClean="0"/>
              <a:t>DeleteEmployee</a:t>
            </a:r>
            <a:r>
              <a:rPr lang="en-US" dirty="0" smtClean="0"/>
              <a:t> *</a:t>
            </a:r>
          </a:p>
          <a:p>
            <a:pPr lvl="1">
              <a:buNone/>
            </a:pPr>
            <a:r>
              <a:rPr lang="en-US" dirty="0" smtClean="0"/>
              <a:t>End</a:t>
            </a:r>
          </a:p>
          <a:p>
            <a:pPr>
              <a:buNone/>
            </a:pPr>
            <a:r>
              <a:rPr lang="en-US" dirty="0" smtClean="0"/>
              <a:t>End Class				* implementation omitted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Classes and Subclasses</a:t>
            </a:r>
            <a:endParaRPr lang="en-US" dirty="0"/>
          </a:p>
        </p:txBody>
      </p:sp>
      <p:sp>
        <p:nvSpPr>
          <p:cNvPr id="3" name="Content Placeholder 2"/>
          <p:cNvSpPr>
            <a:spLocks noGrp="1"/>
          </p:cNvSpPr>
          <p:nvPr>
            <p:ph sz="quarter" idx="1"/>
          </p:nvPr>
        </p:nvSpPr>
        <p:spPr>
          <a:xfrm>
            <a:off x="612648" y="1600200"/>
            <a:ext cx="8153400" cy="5257800"/>
          </a:xfrm>
        </p:spPr>
        <p:txBody>
          <a:bodyPr>
            <a:normAutofit fontScale="55000" lnSpcReduction="20000"/>
          </a:bodyPr>
          <a:lstStyle/>
          <a:p>
            <a:pPr>
              <a:buNone/>
            </a:pPr>
            <a:r>
              <a:rPr lang="en-US" dirty="0" smtClean="0"/>
              <a:t>Class Faculty (base Employee)</a:t>
            </a:r>
          </a:p>
          <a:p>
            <a:pPr lvl="1">
              <a:buNone/>
            </a:pPr>
            <a:r>
              <a:rPr lang="en-US" dirty="0" smtClean="0"/>
              <a:t>private Rank</a:t>
            </a:r>
          </a:p>
          <a:p>
            <a:pPr lvl="1">
              <a:buNone/>
            </a:pPr>
            <a:r>
              <a:rPr lang="en-US" dirty="0" smtClean="0"/>
              <a:t>private Salary</a:t>
            </a:r>
          </a:p>
          <a:p>
            <a:pPr lvl="1">
              <a:buNone/>
            </a:pPr>
            <a:r>
              <a:rPr lang="en-US" dirty="0" smtClean="0"/>
              <a:t>public Faculty</a:t>
            </a:r>
          </a:p>
          <a:p>
            <a:pPr lvl="2">
              <a:buNone/>
            </a:pPr>
            <a:r>
              <a:rPr lang="en-US" dirty="0" smtClean="0"/>
              <a:t>Rank = “No rank assigned”</a:t>
            </a:r>
          </a:p>
          <a:p>
            <a:pPr lvl="2">
              <a:buNone/>
            </a:pPr>
            <a:r>
              <a:rPr lang="en-US" dirty="0" smtClean="0"/>
              <a:t>Salary = 0</a:t>
            </a:r>
          </a:p>
          <a:p>
            <a:pPr lvl="1">
              <a:buNone/>
            </a:pPr>
            <a:r>
              <a:rPr lang="en-US" dirty="0" smtClean="0"/>
              <a:t>End</a:t>
            </a:r>
          </a:p>
          <a:p>
            <a:pPr lvl="1">
              <a:buNone/>
            </a:pPr>
            <a:r>
              <a:rPr lang="en-US" dirty="0" smtClean="0"/>
              <a:t>Public </a:t>
            </a:r>
            <a:r>
              <a:rPr lang="en-US" dirty="0" err="1" smtClean="0"/>
              <a:t>GetEmployee</a:t>
            </a:r>
            <a:r>
              <a:rPr lang="en-US" dirty="0" smtClean="0"/>
              <a:t> *</a:t>
            </a:r>
          </a:p>
          <a:p>
            <a:pPr lvl="1">
              <a:buNone/>
            </a:pPr>
            <a:r>
              <a:rPr lang="en-US" dirty="0" smtClean="0"/>
              <a:t>End</a:t>
            </a:r>
          </a:p>
          <a:p>
            <a:pPr lvl="1">
              <a:buNone/>
            </a:pPr>
            <a:r>
              <a:rPr lang="en-US" dirty="0" smtClean="0"/>
              <a:t>Public </a:t>
            </a:r>
            <a:r>
              <a:rPr lang="en-US" dirty="0" err="1" smtClean="0"/>
              <a:t>SetEmployee</a:t>
            </a:r>
            <a:r>
              <a:rPr lang="en-US" dirty="0" smtClean="0"/>
              <a:t> *</a:t>
            </a:r>
          </a:p>
          <a:p>
            <a:pPr lvl="1">
              <a:buNone/>
            </a:pPr>
            <a:r>
              <a:rPr lang="en-US" dirty="0" smtClean="0"/>
              <a:t>End</a:t>
            </a:r>
          </a:p>
          <a:p>
            <a:pPr lvl="1">
              <a:buNone/>
            </a:pPr>
            <a:r>
              <a:rPr lang="en-US" dirty="0" smtClean="0"/>
              <a:t>Public </a:t>
            </a:r>
            <a:r>
              <a:rPr lang="en-US" dirty="0" err="1" smtClean="0"/>
              <a:t>ComputePay</a:t>
            </a:r>
            <a:endParaRPr lang="en-US" dirty="0" smtClean="0"/>
          </a:p>
          <a:p>
            <a:pPr lvl="1">
              <a:buNone/>
            </a:pPr>
            <a:r>
              <a:rPr lang="en-US" dirty="0" smtClean="0"/>
              <a:t>	SWITCHCASE</a:t>
            </a:r>
          </a:p>
          <a:p>
            <a:pPr lvl="1">
              <a:buNone/>
            </a:pPr>
            <a:r>
              <a:rPr lang="en-US" dirty="0" smtClean="0"/>
              <a:t>		CASE “instructor”</a:t>
            </a:r>
          </a:p>
          <a:p>
            <a:pPr lvl="1">
              <a:buNone/>
            </a:pPr>
            <a:r>
              <a:rPr lang="en-US" dirty="0" smtClean="0"/>
              <a:t>		 	Salary = “$35,000”</a:t>
            </a:r>
          </a:p>
          <a:p>
            <a:pPr lvl="1">
              <a:buNone/>
            </a:pPr>
            <a:r>
              <a:rPr lang="en-US" dirty="0" smtClean="0"/>
              <a:t>		CASE “professor</a:t>
            </a:r>
          </a:p>
          <a:p>
            <a:pPr lvl="1">
              <a:buNone/>
            </a:pPr>
            <a:r>
              <a:rPr lang="en-US" dirty="0" smtClean="0"/>
              <a:t>			Salary = “$60,000”</a:t>
            </a:r>
          </a:p>
          <a:p>
            <a:pPr lvl="1">
              <a:buNone/>
            </a:pPr>
            <a:r>
              <a:rPr lang="en-US" dirty="0" smtClean="0"/>
              <a:t>	ENDCASE</a:t>
            </a:r>
          </a:p>
          <a:p>
            <a:pPr lvl="1">
              <a:buNone/>
            </a:pPr>
            <a:r>
              <a:rPr lang="en-US" dirty="0" smtClean="0"/>
              <a:t>End</a:t>
            </a:r>
          </a:p>
          <a:p>
            <a:pPr>
              <a:buNone/>
            </a:pPr>
            <a:r>
              <a:rPr lang="en-US" dirty="0" smtClean="0"/>
              <a:t>End Class				* implementation omitted</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Object-oriented Concepts</a:t>
            </a:r>
            <a:endParaRPr lang="en-US" dirty="0"/>
          </a:p>
        </p:txBody>
      </p:sp>
      <p:sp>
        <p:nvSpPr>
          <p:cNvPr id="3" name="Content Placeholder 2"/>
          <p:cNvSpPr>
            <a:spLocks noGrp="1"/>
          </p:cNvSpPr>
          <p:nvPr>
            <p:ph sz="quarter" idx="1"/>
          </p:nvPr>
        </p:nvSpPr>
        <p:spPr/>
        <p:txBody>
          <a:bodyPr/>
          <a:lstStyle/>
          <a:p>
            <a:r>
              <a:rPr lang="en-US" dirty="0" smtClean="0"/>
              <a:t>Objects – things names </a:t>
            </a:r>
            <a:r>
              <a:rPr lang="en-US" smtClean="0"/>
              <a:t>with nouns</a:t>
            </a:r>
            <a:endParaRPr lang="en-US" dirty="0" smtClean="0"/>
          </a:p>
          <a:p>
            <a:r>
              <a:rPr lang="en-US" dirty="0" smtClean="0"/>
              <a:t>Classes – classifications (groups) of similar objects</a:t>
            </a:r>
          </a:p>
          <a:p>
            <a:r>
              <a:rPr lang="en-US" dirty="0" smtClean="0"/>
              <a:t>Instances – specific examples of a particular class</a:t>
            </a:r>
          </a:p>
          <a:p>
            <a:r>
              <a:rPr lang="en-US" dirty="0" smtClean="0"/>
              <a:t>Abstraction – generalized class features; essential facts that distinguish one class from another</a:t>
            </a:r>
          </a:p>
          <a:p>
            <a:pPr lvl="1"/>
            <a:r>
              <a:rPr lang="en-US" dirty="0" smtClean="0"/>
              <a:t>Properties (Data or Attributes)</a:t>
            </a:r>
          </a:p>
          <a:p>
            <a:pPr lvl="1"/>
            <a:r>
              <a:rPr lang="en-US" dirty="0" smtClean="0"/>
              <a:t>Operations (Methods or Behaviors)</a:t>
            </a:r>
          </a:p>
          <a:p>
            <a:pPr lvl="1"/>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Abstract and Concrete Classes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Abstract class – one in which one or more of the class methods are identified but not defined</a:t>
            </a:r>
          </a:p>
          <a:p>
            <a:pPr lvl="1"/>
            <a:r>
              <a:rPr lang="en-US" dirty="0" smtClean="0"/>
              <a:t>Abstract classes are never instantiated as objects</a:t>
            </a:r>
          </a:p>
          <a:p>
            <a:pPr lvl="1"/>
            <a:r>
              <a:rPr lang="en-US" dirty="0" smtClean="0"/>
              <a:t>Declare with keyword “Abstract”</a:t>
            </a:r>
          </a:p>
          <a:p>
            <a:r>
              <a:rPr lang="en-US" dirty="0" smtClean="0"/>
              <a:t>Concrete class – class which is not abstract</a:t>
            </a:r>
          </a:p>
          <a:p>
            <a:endParaRPr lang="en-US" dirty="0" smtClean="0"/>
          </a:p>
          <a:p>
            <a:pPr>
              <a:buNone/>
            </a:pPr>
            <a:r>
              <a:rPr lang="en-US" dirty="0" smtClean="0"/>
              <a:t>Abstract Class Account</a:t>
            </a:r>
          </a:p>
          <a:p>
            <a:pPr>
              <a:buNone/>
            </a:pPr>
            <a:r>
              <a:rPr lang="en-US" dirty="0" smtClean="0"/>
              <a:t>	private </a:t>
            </a:r>
            <a:r>
              <a:rPr lang="en-US" dirty="0" err="1" smtClean="0"/>
              <a:t>AccountNumber</a:t>
            </a:r>
            <a:endParaRPr lang="en-US" dirty="0" smtClean="0"/>
          </a:p>
          <a:p>
            <a:pPr>
              <a:buNone/>
            </a:pPr>
            <a:r>
              <a:rPr lang="en-US" dirty="0" smtClean="0"/>
              <a:t>	[rest of class implementation omitted]</a:t>
            </a:r>
          </a:p>
          <a:p>
            <a:pPr>
              <a:buNone/>
            </a:pPr>
            <a:r>
              <a:rPr lang="en-US" dirty="0" smtClean="0"/>
              <a:t>End Class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Unified Modeling Language (UML)</a:t>
            </a:r>
            <a:endParaRPr lang="en-US" dirty="0"/>
          </a:p>
        </p:txBody>
      </p:sp>
      <p:sp>
        <p:nvSpPr>
          <p:cNvPr id="3" name="Content Placeholder 2"/>
          <p:cNvSpPr>
            <a:spLocks noGrp="1"/>
          </p:cNvSpPr>
          <p:nvPr>
            <p:ph sz="quarter" idx="1"/>
          </p:nvPr>
        </p:nvSpPr>
        <p:spPr>
          <a:xfrm>
            <a:off x="533400" y="1600200"/>
            <a:ext cx="8229600" cy="4525963"/>
          </a:xfrm>
        </p:spPr>
        <p:txBody>
          <a:bodyPr/>
          <a:lstStyle/>
          <a:p>
            <a:r>
              <a:rPr lang="en-US" dirty="0" smtClean="0"/>
              <a:t>UML Class Diagram</a:t>
            </a:r>
          </a:p>
          <a:p>
            <a:pPr>
              <a:buNone/>
            </a:pPr>
            <a:endParaRPr lang="en-US" dirty="0" smtClean="0"/>
          </a:p>
          <a:p>
            <a:pPr>
              <a:buNone/>
            </a:pPr>
            <a:r>
              <a:rPr lang="en-US" dirty="0" smtClean="0"/>
              <a:t>	Class Name </a:t>
            </a:r>
            <a:r>
              <a:rPr lang="en-US" dirty="0" smtClean="0">
                <a:sym typeface="Wingdings" pitchFamily="2" charset="2"/>
              </a:rPr>
              <a:t></a:t>
            </a:r>
            <a:br>
              <a:rPr lang="en-US" dirty="0" smtClean="0">
                <a:sym typeface="Wingdings" pitchFamily="2" charset="2"/>
              </a:rPr>
            </a:br>
            <a:endParaRPr lang="en-US" sz="1400" dirty="0" smtClean="0"/>
          </a:p>
          <a:p>
            <a:pPr>
              <a:buNone/>
            </a:pPr>
            <a:r>
              <a:rPr lang="en-US" dirty="0" smtClean="0"/>
              <a:t>Data Members </a:t>
            </a:r>
            <a:r>
              <a:rPr lang="en-US" dirty="0" smtClean="0">
                <a:sym typeface="Wingdings" pitchFamily="2" charset="2"/>
              </a:rPr>
              <a:t></a:t>
            </a:r>
            <a:endParaRPr lang="en-US" dirty="0" smtClean="0"/>
          </a:p>
          <a:p>
            <a:pPr>
              <a:buNone/>
            </a:pPr>
            <a:r>
              <a:rPr lang="en-US" sz="1400" dirty="0" smtClean="0"/>
              <a:t>		</a:t>
            </a:r>
            <a:r>
              <a:rPr lang="en-US" dirty="0" smtClean="0"/>
              <a:t/>
            </a:r>
            <a:br>
              <a:rPr lang="en-US" dirty="0" smtClean="0"/>
            </a:br>
            <a:r>
              <a:rPr lang="en-US" dirty="0" smtClean="0"/>
              <a:t>	Methods</a:t>
            </a:r>
            <a:r>
              <a:rPr lang="en-US" dirty="0" smtClean="0">
                <a:sym typeface="Wingdings" pitchFamily="2" charset="2"/>
              </a:rPr>
              <a:t> 	</a:t>
            </a:r>
            <a:endParaRPr lang="en-US" dirty="0"/>
          </a:p>
        </p:txBody>
      </p:sp>
      <p:grpSp>
        <p:nvGrpSpPr>
          <p:cNvPr id="13" name="Group 12"/>
          <p:cNvGrpSpPr/>
          <p:nvPr/>
        </p:nvGrpSpPr>
        <p:grpSpPr>
          <a:xfrm>
            <a:off x="3429000" y="2667000"/>
            <a:ext cx="1905000" cy="2308324"/>
            <a:chOff x="6553200" y="2819400"/>
            <a:chExt cx="1905000" cy="2308324"/>
          </a:xfrm>
        </p:grpSpPr>
        <p:sp>
          <p:nvSpPr>
            <p:cNvPr id="9" name="TextBox 8"/>
            <p:cNvSpPr txBox="1"/>
            <p:nvPr/>
          </p:nvSpPr>
          <p:spPr>
            <a:xfrm>
              <a:off x="6553200" y="2819400"/>
              <a:ext cx="1905000" cy="2308324"/>
            </a:xfrm>
            <a:prstGeom prst="rect">
              <a:avLst/>
            </a:prstGeom>
            <a:noFill/>
            <a:ln>
              <a:solidFill>
                <a:schemeClr val="tx1"/>
              </a:solidFill>
            </a:ln>
          </p:spPr>
          <p:txBody>
            <a:bodyPr wrap="square" rtlCol="0">
              <a:spAutoFit/>
            </a:bodyPr>
            <a:lstStyle/>
            <a:p>
              <a:r>
                <a:rPr lang="en-US" dirty="0" smtClean="0"/>
                <a:t>Gradebook</a:t>
              </a:r>
            </a:p>
            <a:p>
              <a:r>
                <a:rPr lang="en-US" dirty="0" smtClean="0"/>
                <a:t>Name</a:t>
              </a:r>
            </a:p>
            <a:p>
              <a:r>
                <a:rPr lang="en-US" dirty="0" smtClean="0"/>
                <a:t>Grade1</a:t>
              </a:r>
            </a:p>
            <a:p>
              <a:r>
                <a:rPr lang="en-US" dirty="0" smtClean="0"/>
                <a:t>Grade2</a:t>
              </a:r>
            </a:p>
            <a:p>
              <a:r>
                <a:rPr lang="en-US" dirty="0" smtClean="0"/>
                <a:t>Average</a:t>
              </a:r>
            </a:p>
            <a:p>
              <a:r>
                <a:rPr lang="en-US" dirty="0" smtClean="0"/>
                <a:t>SetStudent</a:t>
              </a:r>
            </a:p>
            <a:p>
              <a:r>
                <a:rPr lang="en-US" dirty="0" smtClean="0"/>
                <a:t>ComputeAverage</a:t>
              </a:r>
            </a:p>
            <a:p>
              <a:r>
                <a:rPr lang="en-US" dirty="0" smtClean="0"/>
                <a:t>GetStudent</a:t>
              </a:r>
              <a:endParaRPr lang="en-US" dirty="0"/>
            </a:p>
          </p:txBody>
        </p:sp>
        <p:cxnSp>
          <p:nvCxnSpPr>
            <p:cNvPr id="11" name="Straight Connector 10"/>
            <p:cNvCxnSpPr/>
            <p:nvPr/>
          </p:nvCxnSpPr>
          <p:spPr>
            <a:xfrm>
              <a:off x="6553200" y="31242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553200" y="42672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Encapsulation and Data Hiding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Encapsulation - packaging data members and methods into a single unit (class or instance of a class)</a:t>
            </a:r>
          </a:p>
          <a:p>
            <a:r>
              <a:rPr lang="en-US" dirty="0" smtClean="0"/>
              <a:t>(Public) Interface – well defined external boundary of a class; interact with an object through interface</a:t>
            </a:r>
          </a:p>
          <a:p>
            <a:r>
              <a:rPr lang="en-US" dirty="0" smtClean="0"/>
              <a:t>Data Hiding – related to encapsulation, parts of an object not required to use the object are hidden</a:t>
            </a:r>
          </a:p>
          <a:p>
            <a:pPr lvl="1"/>
            <a:r>
              <a:rPr lang="en-US" dirty="0" smtClean="0"/>
              <a:t>Protects code from deliberate or unintended access</a:t>
            </a:r>
          </a:p>
          <a:p>
            <a:pPr lvl="1"/>
            <a:r>
              <a:rPr lang="en-US" dirty="0" smtClean="0"/>
              <a:t>Others can use code without understanding how it works</a:t>
            </a:r>
          </a:p>
          <a:p>
            <a:pPr lvl="1"/>
            <a:r>
              <a:rPr lang="en-US" dirty="0" smtClean="0"/>
              <a:t>Allows code changes to not affect implementation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Pseudocode</a:t>
            </a:r>
            <a:endParaRPr lang="en-US" dirty="0"/>
          </a:p>
        </p:txBody>
      </p:sp>
      <p:sp>
        <p:nvSpPr>
          <p:cNvPr id="3" name="Content Placeholder 2"/>
          <p:cNvSpPr>
            <a:spLocks noGrp="1"/>
          </p:cNvSpPr>
          <p:nvPr>
            <p:ph sz="quarter" idx="1"/>
          </p:nvPr>
        </p:nvSpPr>
        <p:spPr>
          <a:xfrm>
            <a:off x="612648" y="1600200"/>
            <a:ext cx="8153400" cy="5105400"/>
          </a:xfrm>
        </p:spPr>
        <p:txBody>
          <a:bodyPr>
            <a:normAutofit fontScale="77500" lnSpcReduction="20000"/>
          </a:bodyPr>
          <a:lstStyle/>
          <a:p>
            <a:pPr>
              <a:buNone/>
            </a:pPr>
            <a:r>
              <a:rPr lang="en-US" dirty="0" smtClean="0"/>
              <a:t>Class Gradebook</a:t>
            </a:r>
          </a:p>
          <a:p>
            <a:pPr lvl="1">
              <a:buNone/>
            </a:pPr>
            <a:r>
              <a:rPr lang="en-US" dirty="0" smtClean="0"/>
              <a:t>private Name</a:t>
            </a:r>
          </a:p>
          <a:p>
            <a:pPr lvl="1">
              <a:buNone/>
            </a:pPr>
            <a:r>
              <a:rPr lang="en-US" dirty="0" smtClean="0"/>
              <a:t>private Grade1</a:t>
            </a:r>
          </a:p>
          <a:p>
            <a:pPr lvl="1">
              <a:buNone/>
            </a:pPr>
            <a:r>
              <a:rPr lang="en-US" dirty="0" smtClean="0"/>
              <a:t>private Grade2</a:t>
            </a:r>
          </a:p>
          <a:p>
            <a:pPr lvl="1">
              <a:buNone/>
            </a:pPr>
            <a:r>
              <a:rPr lang="en-US" dirty="0" smtClean="0"/>
              <a:t>private Average</a:t>
            </a:r>
          </a:p>
          <a:p>
            <a:pPr lvl="1">
              <a:buNone/>
            </a:pPr>
            <a:r>
              <a:rPr lang="en-US" dirty="0" smtClean="0"/>
              <a:t>public SetStudent</a:t>
            </a:r>
          </a:p>
          <a:p>
            <a:pPr lvl="2">
              <a:buNone/>
            </a:pPr>
            <a:r>
              <a:rPr lang="en-US" dirty="0" smtClean="0"/>
              <a:t>Input Name, Grade1, Grade2</a:t>
            </a:r>
          </a:p>
          <a:p>
            <a:pPr lvl="1">
              <a:buNone/>
            </a:pPr>
            <a:r>
              <a:rPr lang="en-US" dirty="0" smtClean="0"/>
              <a:t>End</a:t>
            </a:r>
          </a:p>
          <a:p>
            <a:pPr lvl="1">
              <a:buNone/>
            </a:pPr>
            <a:r>
              <a:rPr lang="en-US" dirty="0" smtClean="0"/>
              <a:t>public ComputeAverage</a:t>
            </a:r>
          </a:p>
          <a:p>
            <a:pPr lvl="1">
              <a:buNone/>
            </a:pPr>
            <a:r>
              <a:rPr lang="en-US" dirty="0" smtClean="0"/>
              <a:t>	Average = (Grade1 + Grade2)/2</a:t>
            </a:r>
          </a:p>
          <a:p>
            <a:pPr lvl="1">
              <a:buNone/>
            </a:pPr>
            <a:r>
              <a:rPr lang="en-US" dirty="0" smtClean="0"/>
              <a:t>End</a:t>
            </a:r>
          </a:p>
          <a:p>
            <a:pPr lvl="1">
              <a:buNone/>
            </a:pPr>
            <a:r>
              <a:rPr lang="en-US" dirty="0" smtClean="0"/>
              <a:t>public GetStudent</a:t>
            </a:r>
          </a:p>
          <a:p>
            <a:pPr lvl="1">
              <a:buNone/>
            </a:pPr>
            <a:r>
              <a:rPr lang="en-US" dirty="0" smtClean="0"/>
              <a:t>	Display Name, Average</a:t>
            </a:r>
          </a:p>
          <a:p>
            <a:pPr lvl="1">
              <a:buNone/>
            </a:pPr>
            <a:r>
              <a:rPr lang="en-US" dirty="0" smtClean="0"/>
              <a:t>End</a:t>
            </a:r>
          </a:p>
          <a:p>
            <a:pPr>
              <a:buNone/>
            </a:pPr>
            <a:r>
              <a:rPr lang="en-US" dirty="0" smtClean="0"/>
              <a:t>End Class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Member and Method Access Levels</a:t>
            </a:r>
            <a:endParaRPr lang="en-US" dirty="0"/>
          </a:p>
        </p:txBody>
      </p:sp>
      <p:sp>
        <p:nvSpPr>
          <p:cNvPr id="3" name="Content Placeholder 2"/>
          <p:cNvSpPr>
            <a:spLocks noGrp="1"/>
          </p:cNvSpPr>
          <p:nvPr>
            <p:ph sz="quarter" idx="1"/>
          </p:nvPr>
        </p:nvSpPr>
        <p:spPr/>
        <p:txBody>
          <a:bodyPr>
            <a:normAutofit lnSpcReduction="10000"/>
          </a:bodyPr>
          <a:lstStyle/>
          <a:p>
            <a:r>
              <a:rPr lang="en-US" i="1" dirty="0" smtClean="0"/>
              <a:t>Public</a:t>
            </a:r>
            <a:r>
              <a:rPr lang="en-US" dirty="0" smtClean="0"/>
              <a:t> variables or methods, are those that are visible to all classes.</a:t>
            </a:r>
          </a:p>
          <a:p>
            <a:r>
              <a:rPr lang="en-US" i="1" dirty="0" smtClean="0"/>
              <a:t>Private</a:t>
            </a:r>
            <a:r>
              <a:rPr lang="en-US" dirty="0" smtClean="0"/>
              <a:t> variables or methods, are those that are visible only to the class to which they belong.</a:t>
            </a:r>
          </a:p>
          <a:p>
            <a:pPr lvl="1"/>
            <a:r>
              <a:rPr lang="en-US" dirty="0" smtClean="0"/>
              <a:t>Generally all data members are declared as private</a:t>
            </a:r>
          </a:p>
          <a:p>
            <a:r>
              <a:rPr lang="en-US" i="1" dirty="0" smtClean="0"/>
              <a:t>Protected</a:t>
            </a:r>
            <a:r>
              <a:rPr lang="en-US" dirty="0" smtClean="0"/>
              <a:t> variables or methods, are those that are visible only to the class to which they belong, from any subclasses of that class, or from other classes included with the class in a package (a grouping of related classes).</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and Object Diagrams</a:t>
            </a:r>
            <a:endParaRPr lang="en-US" dirty="0"/>
          </a:p>
        </p:txBody>
      </p:sp>
      <p:sp>
        <p:nvSpPr>
          <p:cNvPr id="5" name="TextBox 4"/>
          <p:cNvSpPr txBox="1"/>
          <p:nvPr/>
        </p:nvSpPr>
        <p:spPr>
          <a:xfrm>
            <a:off x="1447800" y="2667000"/>
            <a:ext cx="1905000" cy="2308324"/>
          </a:xfrm>
          <a:prstGeom prst="rect">
            <a:avLst/>
          </a:prstGeom>
          <a:noFill/>
          <a:ln>
            <a:solidFill>
              <a:schemeClr val="tx1"/>
            </a:solidFill>
          </a:ln>
        </p:spPr>
        <p:txBody>
          <a:bodyPr wrap="square" rtlCol="0">
            <a:spAutoFit/>
          </a:bodyPr>
          <a:lstStyle/>
          <a:p>
            <a:r>
              <a:rPr lang="en-US" dirty="0" smtClean="0"/>
              <a:t>Gradebook</a:t>
            </a:r>
          </a:p>
          <a:p>
            <a:r>
              <a:rPr lang="en-US" dirty="0" smtClean="0"/>
              <a:t>Name</a:t>
            </a:r>
          </a:p>
          <a:p>
            <a:r>
              <a:rPr lang="en-US" dirty="0" smtClean="0"/>
              <a:t>Grade1</a:t>
            </a:r>
          </a:p>
          <a:p>
            <a:r>
              <a:rPr lang="en-US" dirty="0" smtClean="0"/>
              <a:t>Grade2</a:t>
            </a:r>
          </a:p>
          <a:p>
            <a:r>
              <a:rPr lang="en-US" dirty="0" smtClean="0"/>
              <a:t>Average</a:t>
            </a:r>
          </a:p>
          <a:p>
            <a:r>
              <a:rPr lang="en-US" dirty="0" smtClean="0"/>
              <a:t>SetStudent</a:t>
            </a:r>
          </a:p>
          <a:p>
            <a:r>
              <a:rPr lang="en-US" dirty="0" smtClean="0"/>
              <a:t>ComputeAverage</a:t>
            </a:r>
          </a:p>
          <a:p>
            <a:r>
              <a:rPr lang="en-US" dirty="0" smtClean="0"/>
              <a:t>GetStudent</a:t>
            </a:r>
            <a:endParaRPr lang="en-US" dirty="0"/>
          </a:p>
        </p:txBody>
      </p:sp>
      <p:cxnSp>
        <p:nvCxnSpPr>
          <p:cNvPr id="6" name="Straight Connector 5"/>
          <p:cNvCxnSpPr/>
          <p:nvPr/>
        </p:nvCxnSpPr>
        <p:spPr>
          <a:xfrm>
            <a:off x="1447800" y="2971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447800" y="4114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4114800" y="3048000"/>
            <a:ext cx="1905000" cy="2308324"/>
            <a:chOff x="3429000" y="2667000"/>
            <a:chExt cx="1905000" cy="2308324"/>
          </a:xfrm>
        </p:grpSpPr>
        <p:sp>
          <p:nvSpPr>
            <p:cNvPr id="8" name="TextBox 7"/>
            <p:cNvSpPr txBox="1"/>
            <p:nvPr/>
          </p:nvSpPr>
          <p:spPr>
            <a:xfrm>
              <a:off x="3429000" y="2667000"/>
              <a:ext cx="1905000" cy="2308324"/>
            </a:xfrm>
            <a:prstGeom prst="rect">
              <a:avLst/>
            </a:prstGeom>
            <a:noFill/>
            <a:ln>
              <a:solidFill>
                <a:schemeClr val="tx1"/>
              </a:solidFill>
            </a:ln>
          </p:spPr>
          <p:txBody>
            <a:bodyPr wrap="square" rtlCol="0">
              <a:spAutoFit/>
            </a:bodyPr>
            <a:lstStyle/>
            <a:p>
              <a:r>
                <a:rPr lang="en-US" dirty="0" smtClean="0"/>
                <a:t>Gradebook_J001</a:t>
              </a:r>
            </a:p>
            <a:p>
              <a:r>
                <a:rPr lang="en-US" dirty="0" smtClean="0"/>
                <a:t>Name = Bob S.</a:t>
              </a:r>
            </a:p>
            <a:p>
              <a:r>
                <a:rPr lang="en-US" dirty="0" smtClean="0"/>
                <a:t>Grade1 = 94</a:t>
              </a:r>
            </a:p>
            <a:p>
              <a:r>
                <a:rPr lang="en-US" dirty="0" smtClean="0"/>
                <a:t>Grade2 = 96</a:t>
              </a:r>
            </a:p>
            <a:p>
              <a:r>
                <a:rPr lang="en-US" dirty="0" smtClean="0"/>
                <a:t>Average = 90</a:t>
              </a:r>
            </a:p>
            <a:p>
              <a:r>
                <a:rPr lang="en-US" dirty="0" smtClean="0"/>
                <a:t>SetStudent</a:t>
              </a:r>
            </a:p>
            <a:p>
              <a:r>
                <a:rPr lang="en-US" dirty="0" smtClean="0"/>
                <a:t>ComputeAverage</a:t>
              </a:r>
            </a:p>
            <a:p>
              <a:r>
                <a:rPr lang="en-US" dirty="0" smtClean="0"/>
                <a:t>GetStudent</a:t>
              </a:r>
              <a:endParaRPr lang="en-US" dirty="0"/>
            </a:p>
          </p:txBody>
        </p:sp>
        <p:cxnSp>
          <p:nvCxnSpPr>
            <p:cNvPr id="9" name="Straight Connector 8"/>
            <p:cNvCxnSpPr/>
            <p:nvPr/>
          </p:nvCxnSpPr>
          <p:spPr>
            <a:xfrm>
              <a:off x="3429000" y="2971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429000" y="4114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6477000" y="3048000"/>
            <a:ext cx="1905000" cy="2308324"/>
            <a:chOff x="5867400" y="3810000"/>
            <a:chExt cx="1905000" cy="2308324"/>
          </a:xfrm>
        </p:grpSpPr>
        <p:sp>
          <p:nvSpPr>
            <p:cNvPr id="11" name="TextBox 10"/>
            <p:cNvSpPr txBox="1"/>
            <p:nvPr/>
          </p:nvSpPr>
          <p:spPr>
            <a:xfrm>
              <a:off x="5867400" y="3810000"/>
              <a:ext cx="1905000" cy="2308324"/>
            </a:xfrm>
            <a:prstGeom prst="rect">
              <a:avLst/>
            </a:prstGeom>
            <a:noFill/>
            <a:ln>
              <a:solidFill>
                <a:schemeClr val="tx1"/>
              </a:solidFill>
            </a:ln>
          </p:spPr>
          <p:txBody>
            <a:bodyPr wrap="square" rtlCol="0">
              <a:spAutoFit/>
            </a:bodyPr>
            <a:lstStyle/>
            <a:p>
              <a:r>
                <a:rPr lang="en-US" dirty="0" smtClean="0"/>
                <a:t>Gradebook_J002</a:t>
              </a:r>
            </a:p>
            <a:p>
              <a:r>
                <a:rPr lang="en-US" dirty="0" smtClean="0"/>
                <a:t>Name = Bill P.</a:t>
              </a:r>
            </a:p>
            <a:p>
              <a:r>
                <a:rPr lang="en-US" dirty="0" smtClean="0"/>
                <a:t>Grade1 = 76</a:t>
              </a:r>
            </a:p>
            <a:p>
              <a:r>
                <a:rPr lang="en-US" dirty="0" smtClean="0"/>
                <a:t>Grade2 = 84</a:t>
              </a:r>
            </a:p>
            <a:p>
              <a:r>
                <a:rPr lang="en-US" dirty="0" smtClean="0"/>
                <a:t>Average = 80</a:t>
              </a:r>
            </a:p>
            <a:p>
              <a:r>
                <a:rPr lang="en-US" dirty="0" smtClean="0"/>
                <a:t>SetStudent</a:t>
              </a:r>
            </a:p>
            <a:p>
              <a:r>
                <a:rPr lang="en-US" dirty="0" smtClean="0"/>
                <a:t>ComputeAverage</a:t>
              </a:r>
            </a:p>
            <a:p>
              <a:r>
                <a:rPr lang="en-US" dirty="0" smtClean="0"/>
                <a:t>GetStudent</a:t>
              </a:r>
              <a:endParaRPr lang="en-US" dirty="0"/>
            </a:p>
          </p:txBody>
        </p:sp>
        <p:cxnSp>
          <p:nvCxnSpPr>
            <p:cNvPr id="12" name="Straight Connector 11"/>
            <p:cNvCxnSpPr/>
            <p:nvPr/>
          </p:nvCxnSpPr>
          <p:spPr>
            <a:xfrm>
              <a:off x="5867400" y="4114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867400" y="5257800"/>
              <a:ext cx="1905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7" name="Straight Connector 16"/>
          <p:cNvCxnSpPr/>
          <p:nvPr/>
        </p:nvCxnSpPr>
        <p:spPr>
          <a:xfrm rot="5400000">
            <a:off x="1333500" y="4076700"/>
            <a:ext cx="46482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24000" y="1828800"/>
            <a:ext cx="1519327" cy="369332"/>
          </a:xfrm>
          <a:prstGeom prst="rect">
            <a:avLst/>
          </a:prstGeom>
          <a:noFill/>
        </p:spPr>
        <p:txBody>
          <a:bodyPr wrap="none" rtlCol="0">
            <a:spAutoFit/>
          </a:bodyPr>
          <a:lstStyle/>
          <a:p>
            <a:r>
              <a:rPr lang="en-US" dirty="0" smtClean="0"/>
              <a:t>Class Diagram</a:t>
            </a:r>
            <a:endParaRPr lang="en-US" dirty="0"/>
          </a:p>
        </p:txBody>
      </p:sp>
      <p:sp>
        <p:nvSpPr>
          <p:cNvPr id="19" name="TextBox 18"/>
          <p:cNvSpPr txBox="1"/>
          <p:nvPr/>
        </p:nvSpPr>
        <p:spPr>
          <a:xfrm>
            <a:off x="5257800" y="1981200"/>
            <a:ext cx="1670009" cy="369332"/>
          </a:xfrm>
          <a:prstGeom prst="rect">
            <a:avLst/>
          </a:prstGeom>
          <a:noFill/>
        </p:spPr>
        <p:txBody>
          <a:bodyPr wrap="none" rtlCol="0">
            <a:spAutoFit/>
          </a:bodyPr>
          <a:lstStyle/>
          <a:p>
            <a:r>
              <a:rPr lang="en-US" dirty="0" smtClean="0"/>
              <a:t>Object Diagram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 Programs</a:t>
            </a:r>
            <a:endParaRPr lang="en-US" dirty="0"/>
          </a:p>
        </p:txBody>
      </p:sp>
      <p:sp>
        <p:nvSpPr>
          <p:cNvPr id="3" name="Content Placeholder 2"/>
          <p:cNvSpPr>
            <a:spLocks noGrp="1"/>
          </p:cNvSpPr>
          <p:nvPr>
            <p:ph sz="quarter" idx="1"/>
          </p:nvPr>
        </p:nvSpPr>
        <p:spPr>
          <a:xfrm>
            <a:off x="612648" y="1600200"/>
            <a:ext cx="8153400" cy="4800600"/>
          </a:xfrm>
        </p:spPr>
        <p:txBody>
          <a:bodyPr>
            <a:normAutofit lnSpcReduction="10000"/>
          </a:bodyPr>
          <a:lstStyle/>
          <a:p>
            <a:r>
              <a:rPr lang="en-US" dirty="0" smtClean="0"/>
              <a:t>Driver programs starts the processing and creates (instantiates) and interacts with (sends messages to) objects</a:t>
            </a:r>
          </a:p>
          <a:p>
            <a:endParaRPr lang="en-US" dirty="0" smtClean="0"/>
          </a:p>
          <a:p>
            <a:pPr>
              <a:buNone/>
            </a:pPr>
            <a:r>
              <a:rPr lang="en-US" dirty="0" smtClean="0"/>
              <a:t>Start</a:t>
            </a:r>
          </a:p>
          <a:p>
            <a:pPr>
              <a:buNone/>
            </a:pPr>
            <a:r>
              <a:rPr lang="en-US" dirty="0" smtClean="0"/>
              <a:t>Gradebook: Gradebook_J001</a:t>
            </a:r>
          </a:p>
          <a:p>
            <a:pPr>
              <a:buNone/>
            </a:pPr>
            <a:r>
              <a:rPr lang="en-US" dirty="0" smtClean="0"/>
              <a:t>Gradebook_J001.SetStudent</a:t>
            </a:r>
          </a:p>
          <a:p>
            <a:pPr>
              <a:buNone/>
            </a:pPr>
            <a:r>
              <a:rPr lang="en-US" dirty="0" smtClean="0"/>
              <a:t>Gradebook_J001.ComputeAverage</a:t>
            </a:r>
          </a:p>
          <a:p>
            <a:pPr>
              <a:buNone/>
            </a:pPr>
            <a:r>
              <a:rPr lang="en-US" dirty="0" smtClean="0"/>
              <a:t>Gradebook_J001.GetStudent</a:t>
            </a:r>
          </a:p>
          <a:p>
            <a:pPr>
              <a:buNone/>
            </a:pPr>
            <a:r>
              <a:rPr lang="en-US" dirty="0" smtClean="0"/>
              <a:t>Stop</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Constructors</a:t>
            </a:r>
            <a:endParaRPr lang="en-US" dirty="0"/>
          </a:p>
        </p:txBody>
      </p:sp>
      <p:sp>
        <p:nvSpPr>
          <p:cNvPr id="3" name="Content Placeholder 2"/>
          <p:cNvSpPr>
            <a:spLocks noGrp="1"/>
          </p:cNvSpPr>
          <p:nvPr>
            <p:ph sz="quarter" idx="1"/>
          </p:nvPr>
        </p:nvSpPr>
        <p:spPr>
          <a:xfrm>
            <a:off x="612648" y="1600200"/>
            <a:ext cx="8153400" cy="4800600"/>
          </a:xfrm>
        </p:spPr>
        <p:txBody>
          <a:bodyPr>
            <a:normAutofit fontScale="92500" lnSpcReduction="10000"/>
          </a:bodyPr>
          <a:lstStyle/>
          <a:p>
            <a:r>
              <a:rPr lang="en-US" dirty="0" smtClean="0"/>
              <a:t>Constructor – method used to instantiate (create) and initialize (set initial data member values) for an object</a:t>
            </a:r>
          </a:p>
          <a:p>
            <a:r>
              <a:rPr lang="en-US" dirty="0" smtClean="0"/>
              <a:t>Default – constructor automatically provided by programming language (e.g. C++ or JAVA). </a:t>
            </a:r>
            <a:br>
              <a:rPr lang="en-US" dirty="0" smtClean="0"/>
            </a:br>
            <a:r>
              <a:rPr lang="en-US" dirty="0" smtClean="0"/>
              <a:t>Usually doesn’t initialize data members which may cause problems</a:t>
            </a:r>
          </a:p>
          <a:p>
            <a:r>
              <a:rPr lang="en-US" dirty="0" smtClean="0"/>
              <a:t>Custom – constructor designed to initialize data members. May have more than one for a class.	</a:t>
            </a:r>
          </a:p>
          <a:p>
            <a:pPr lvl="1"/>
            <a:r>
              <a:rPr lang="en-US" dirty="0" smtClean="0"/>
              <a:t>Have the same name as the class they are constructing</a:t>
            </a:r>
          </a:p>
          <a:p>
            <a:r>
              <a:rPr lang="en-US" dirty="0" smtClean="0"/>
              <a:t>Parameters – data input to a method, including a Constructor</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195</TotalTime>
  <Words>992</Words>
  <Application>Microsoft Office PowerPoint</Application>
  <PresentationFormat>On-screen Show (4:3)</PresentationFormat>
  <Paragraphs>222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Median</vt:lpstr>
      <vt:lpstr>Object Oriented Programming concepts</vt:lpstr>
      <vt:lpstr>Object-oriented Concepts</vt:lpstr>
      <vt:lpstr>Unified Modeling Language (UML)</vt:lpstr>
      <vt:lpstr>Encapsulation and Data Hiding</vt:lpstr>
      <vt:lpstr>Pseudocode</vt:lpstr>
      <vt:lpstr>Data Member and Method Access Levels</vt:lpstr>
      <vt:lpstr>Class and Object Diagrams</vt:lpstr>
      <vt:lpstr>Driver Programs</vt:lpstr>
      <vt:lpstr>Constructors</vt:lpstr>
      <vt:lpstr>Two Constructor Examples </vt:lpstr>
      <vt:lpstr>Overloading</vt:lpstr>
      <vt:lpstr>Destructors</vt:lpstr>
      <vt:lpstr>Other important terms </vt:lpstr>
      <vt:lpstr>Generalization/Specialization</vt:lpstr>
      <vt:lpstr>Inheritance</vt:lpstr>
      <vt:lpstr>Class Hierarchy</vt:lpstr>
      <vt:lpstr>Polymorphism</vt:lpstr>
      <vt:lpstr>Classes and Subclasses</vt:lpstr>
      <vt:lpstr>Classes and Subclasses</vt:lpstr>
      <vt:lpstr>Abstract and Concrete Classes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bsweeney</dc:creator>
  <cp:lastModifiedBy>789</cp:lastModifiedBy>
  <cp:revision>26</cp:revision>
  <dcterms:created xsi:type="dcterms:W3CDTF">2011-01-25T19:03:13Z</dcterms:created>
  <dcterms:modified xsi:type="dcterms:W3CDTF">2013-01-24T17:35:01Z</dcterms:modified>
</cp:coreProperties>
</file>