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56" r:id="rId2"/>
    <p:sldId id="257" r:id="rId3"/>
    <p:sldId id="268" r:id="rId4"/>
    <p:sldId id="260" r:id="rId5"/>
    <p:sldId id="259" r:id="rId6"/>
    <p:sldId id="258" r:id="rId7"/>
    <p:sldId id="261" r:id="rId8"/>
    <p:sldId id="262" r:id="rId9"/>
    <p:sldId id="263" r:id="rId10"/>
    <p:sldId id="270" r:id="rId11"/>
    <p:sldId id="287" r:id="rId12"/>
    <p:sldId id="290" r:id="rId13"/>
    <p:sldId id="291" r:id="rId14"/>
    <p:sldId id="292" r:id="rId15"/>
    <p:sldId id="294" r:id="rId16"/>
    <p:sldId id="299" r:id="rId17"/>
    <p:sldId id="305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40" autoAdjust="0"/>
    <p:restoredTop sz="90929"/>
  </p:normalViewPr>
  <p:slideViewPr>
    <p:cSldViewPr>
      <p:cViewPr varScale="1">
        <p:scale>
          <a:sx n="79" d="100"/>
          <a:sy n="79" d="100"/>
        </p:scale>
        <p:origin x="-4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fld id="{0F0CADF7-A477-4EF8-9436-B7C7E71816B0}" type="datetimeFigureOut">
              <a:rPr lang="en-US"/>
              <a:pPr>
                <a:defRPr/>
              </a:pPr>
              <a:t>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/>
              </a:defRPr>
            </a:lvl1pPr>
          </a:lstStyle>
          <a:p>
            <a:pPr>
              <a:defRPr/>
            </a:pPr>
            <a:fld id="{FF4805B2-753F-48E4-8782-6CB806040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558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Key vision questions: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Problem Statement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Key High Level Goals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Key Problems for the Stakeholders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What are the root problems and goals?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61BB89-333B-4351-8DDD-8672ACC447C4}" type="slidenum">
              <a:rPr lang="en-US" smtClean="0">
                <a:latin typeface="Times New Roman" pitchFamily="18" charset="0"/>
              </a:rPr>
              <a:pPr/>
              <a:t>4</a:t>
            </a:fld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E8ECBE-FFA2-4383-BEAE-A59DCEDEABEE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33C1-2D99-48F0-9700-C31B0F7CF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A789C-F149-405D-806B-AD56023B8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12E5D-0EFB-44EB-B964-9E9E93204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D79369-8CBB-4E04-9F77-101E112C6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4A4D0-F441-43A7-A557-78423DEAFF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1B793-AA86-415E-B658-6AA8AAC34B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12823-270A-4729-A97C-09287673B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841AB-CBCE-47F2-A50A-280002C16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F98B7-C7C3-45C3-BC00-799F96AA3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D9D8-0677-42E8-BEB5-723F61364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812CC-0485-4C72-B164-E88DC302C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58CC-6333-4B00-AA90-83FD619ACE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FA16D-E2E7-495D-86E3-24811C786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>
                <a:latin typeface="Times New Roman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>
                  <a:latin typeface="Times New Roman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Times New Roman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Times New Roman"/>
              </a:defRPr>
            </a:lvl1pPr>
          </a:lstStyle>
          <a:p>
            <a:pPr>
              <a:defRPr/>
            </a:pPr>
            <a:fld id="{0730942E-AE06-4D2C-A931-1588CA19E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Requirements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7</a:t>
            </a:r>
          </a:p>
          <a:p>
            <a:pPr eaLnBrk="1" hangingPunct="1"/>
            <a:r>
              <a:rPr lang="en-US" smtClean="0"/>
              <a:t>Applying UML and Patterns</a:t>
            </a:r>
          </a:p>
          <a:p>
            <a:pPr eaLnBrk="1" hangingPunct="1"/>
            <a:r>
              <a:rPr lang="en-US" smtClean="0"/>
              <a:t>Craig Larman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UML Diagrams in Inception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Aside from the possible inclusion of a few high level use case diagrams, the inception phase is almost all text.</a:t>
            </a:r>
          </a:p>
          <a:p>
            <a:pPr eaLnBrk="1" hangingPunct="1"/>
            <a:r>
              <a:rPr lang="en-US" smtClean="0"/>
              <a:t>Most diagramming occurs in the Elaboration Phase.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From Inception to Elaboration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Chapter 8</a:t>
            </a:r>
          </a:p>
          <a:p>
            <a:pPr eaLnBrk="1" hangingPunct="1"/>
            <a:r>
              <a:rPr lang="en-US" smtClean="0"/>
              <a:t>Applying UML and Patterns</a:t>
            </a:r>
          </a:p>
          <a:p>
            <a:pPr eaLnBrk="1" hangingPunct="1"/>
            <a:r>
              <a:rPr lang="en-US" smtClean="0"/>
              <a:t>Craig Larman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64500" cy="1203325"/>
          </a:xfrm>
        </p:spPr>
        <p:txBody>
          <a:bodyPr/>
          <a:lstStyle/>
          <a:p>
            <a:pPr eaLnBrk="1" hangingPunct="1"/>
            <a:r>
              <a:rPr lang="en-US" smtClean="0"/>
              <a:t>Inception - Artifacts and Activities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Requirements workshop</a:t>
            </a:r>
          </a:p>
          <a:p>
            <a:pPr eaLnBrk="1" hangingPunct="1"/>
            <a:r>
              <a:rPr lang="en-US" dirty="0" smtClean="0"/>
              <a:t>Name actors, goals, use cases</a:t>
            </a:r>
          </a:p>
          <a:p>
            <a:pPr eaLnBrk="1" hangingPunct="1"/>
            <a:r>
              <a:rPr lang="en-US" dirty="0" smtClean="0"/>
              <a:t>Keep use cases brief</a:t>
            </a:r>
          </a:p>
          <a:p>
            <a:pPr eaLnBrk="1" hangingPunct="1"/>
            <a:r>
              <a:rPr lang="en-US" dirty="0" smtClean="0"/>
              <a:t>Identify most risky &amp; influential quality requirements</a:t>
            </a:r>
          </a:p>
          <a:p>
            <a:pPr eaLnBrk="1" hangingPunct="1"/>
            <a:r>
              <a:rPr lang="en-US" dirty="0" smtClean="0"/>
              <a:t>First version of Supplementary Specification and Vision Statement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93100" cy="1255713"/>
          </a:xfrm>
        </p:spPr>
        <p:txBody>
          <a:bodyPr/>
          <a:lstStyle/>
          <a:p>
            <a:pPr eaLnBrk="1" hangingPunct="1"/>
            <a:r>
              <a:rPr lang="en-US" dirty="0" smtClean="0"/>
              <a:t>Inception - Artifacts and Activities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list</a:t>
            </a:r>
          </a:p>
          <a:p>
            <a:pPr eaLnBrk="1" hangingPunct="1"/>
            <a:r>
              <a:rPr lang="en-US" smtClean="0"/>
              <a:t>Technical feasibility</a:t>
            </a:r>
          </a:p>
          <a:p>
            <a:pPr eaLnBrk="1" hangingPunct="1"/>
            <a:r>
              <a:rPr lang="en-US" smtClean="0"/>
              <a:t>UI oriented prototypes</a:t>
            </a:r>
          </a:p>
          <a:p>
            <a:pPr eaLnBrk="1" hangingPunct="1"/>
            <a:r>
              <a:rPr lang="en-US" smtClean="0"/>
              <a:t>Buy/build/reuse components</a:t>
            </a:r>
          </a:p>
          <a:p>
            <a:pPr eaLnBrk="1" hangingPunct="1"/>
            <a:r>
              <a:rPr lang="en-US" smtClean="0"/>
              <a:t>High-level candidate architecture</a:t>
            </a:r>
          </a:p>
          <a:p>
            <a:pPr eaLnBrk="1" hangingPunct="1"/>
            <a:r>
              <a:rPr lang="en-US" smtClean="0"/>
              <a:t>Plan first iteration</a:t>
            </a:r>
          </a:p>
          <a:p>
            <a:pPr eaLnBrk="1" hangingPunct="1"/>
            <a:r>
              <a:rPr lang="en-US" smtClean="0"/>
              <a:t>Candidate tools list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Elaboration - Key Ideas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Not a waterfall model !</a:t>
            </a:r>
          </a:p>
          <a:p>
            <a:pPr eaLnBrk="1" hangingPunct="1"/>
            <a:r>
              <a:rPr lang="en-US" smtClean="0"/>
              <a:t>Two to six weeks for each iteration</a:t>
            </a:r>
          </a:p>
          <a:p>
            <a:pPr eaLnBrk="1" hangingPunct="1"/>
            <a:r>
              <a:rPr lang="en-US" smtClean="0"/>
              <a:t>Timeboxed iterations</a:t>
            </a:r>
          </a:p>
          <a:p>
            <a:pPr eaLnBrk="1" hangingPunct="1"/>
            <a:r>
              <a:rPr lang="en-US" smtClean="0"/>
              <a:t>Each iteration ends in a stable and tested release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Best Practices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Start programming early</a:t>
            </a:r>
          </a:p>
          <a:p>
            <a:pPr eaLnBrk="1" hangingPunct="1"/>
            <a:r>
              <a:rPr lang="en-US" dirty="0" smtClean="0"/>
              <a:t>Adapt based on feedback</a:t>
            </a:r>
          </a:p>
          <a:p>
            <a:pPr eaLnBrk="1" hangingPunct="1"/>
            <a:r>
              <a:rPr lang="en-US" dirty="0" smtClean="0"/>
              <a:t>Design, implement, and test adaptively</a:t>
            </a:r>
          </a:p>
          <a:p>
            <a:pPr eaLnBrk="1" hangingPunct="1"/>
            <a:r>
              <a:rPr lang="en-US" dirty="0" smtClean="0"/>
              <a:t>Test early and realistically</a:t>
            </a:r>
          </a:p>
          <a:p>
            <a:pPr eaLnBrk="1" hangingPunct="1"/>
            <a:r>
              <a:rPr lang="en-US" dirty="0" smtClean="0"/>
              <a:t>Determine requirements and use case details through a series of workshops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UP Elaboration Artifacts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Domain Model </a:t>
            </a:r>
            <a:r>
              <a:rPr lang="en-US" smtClean="0"/>
              <a:t>– visualization of domain concepts and relationships</a:t>
            </a:r>
          </a:p>
          <a:p>
            <a:pPr eaLnBrk="1" hangingPunct="1"/>
            <a:r>
              <a:rPr lang="en-US" b="1" smtClean="0"/>
              <a:t>Design Model </a:t>
            </a:r>
            <a:r>
              <a:rPr lang="en-US" smtClean="0"/>
              <a:t>– diagrams of logical design </a:t>
            </a:r>
          </a:p>
          <a:p>
            <a:pPr lvl="1" eaLnBrk="1" hangingPunct="1"/>
            <a:r>
              <a:rPr lang="en-US" smtClean="0"/>
              <a:t>(e.g. software class and package diagrams)</a:t>
            </a:r>
          </a:p>
          <a:p>
            <a:pPr eaLnBrk="1" hangingPunct="1"/>
            <a:r>
              <a:rPr lang="en-US" b="1" smtClean="0"/>
              <a:t>Software Architecture Document </a:t>
            </a:r>
            <a:r>
              <a:rPr lang="en-US" smtClean="0"/>
              <a:t>– summary of key architectural issues </a:t>
            </a:r>
          </a:p>
          <a:p>
            <a:pPr eaLnBrk="1" hangingPunct="1"/>
            <a:r>
              <a:rPr lang="en-US" b="1" smtClean="0"/>
              <a:t>Data Model </a:t>
            </a:r>
            <a:r>
              <a:rPr lang="en-US" smtClean="0"/>
              <a:t>– database schemas and relational/object mapping strategies</a:t>
            </a:r>
          </a:p>
          <a:p>
            <a:pPr eaLnBrk="1" hangingPunct="1"/>
            <a:r>
              <a:rPr lang="en-US" b="1" smtClean="0"/>
              <a:t>UI Prototypes </a:t>
            </a:r>
            <a:r>
              <a:rPr lang="en-US" smtClean="0"/>
              <a:t>– user interface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6100" y="228600"/>
            <a:ext cx="8597900" cy="1203325"/>
          </a:xfrm>
        </p:spPr>
        <p:txBody>
          <a:bodyPr/>
          <a:lstStyle/>
          <a:p>
            <a:pPr eaLnBrk="1" hangingPunct="1"/>
            <a:r>
              <a:rPr lang="en-US" dirty="0" smtClean="0"/>
              <a:t>Elaboration “Fails” When…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 </a:t>
            </a:r>
            <a:r>
              <a:rPr lang="en-US" dirty="0" err="1" smtClean="0"/>
              <a:t>Timeboxed</a:t>
            </a:r>
            <a:r>
              <a:rPr lang="en-US" dirty="0" smtClean="0"/>
              <a:t> schedule - only one Iteration</a:t>
            </a:r>
          </a:p>
          <a:p>
            <a:pPr eaLnBrk="1" hangingPunct="1"/>
            <a:r>
              <a:rPr lang="en-US" dirty="0" smtClean="0"/>
              <a:t>No Risk mitigation/resolution</a:t>
            </a:r>
          </a:p>
          <a:p>
            <a:pPr eaLnBrk="1" hangingPunct="1"/>
            <a:r>
              <a:rPr lang="en-US" dirty="0" smtClean="0"/>
              <a:t>No Executable Architecture</a:t>
            </a:r>
          </a:p>
          <a:p>
            <a:pPr eaLnBrk="1" hangingPunct="1"/>
            <a:r>
              <a:rPr lang="en-US" dirty="0" smtClean="0"/>
              <a:t>Minimal feedback and adaptation</a:t>
            </a:r>
          </a:p>
          <a:p>
            <a:pPr eaLnBrk="1" hangingPunct="1"/>
            <a:r>
              <a:rPr lang="en-US" dirty="0" smtClean="0"/>
              <a:t>No early and realistic testing</a:t>
            </a:r>
          </a:p>
          <a:p>
            <a:pPr eaLnBrk="1" hangingPunct="1"/>
            <a:r>
              <a:rPr lang="en-US" dirty="0" smtClean="0"/>
              <a:t>No Proof-of-concept programming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30580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Primary requirements of computer systems tend to be functional requirements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list of activities that the system must perform to provide value to its users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Developers must also capture other non-functional system requirements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Non-functional requirements may be captured in: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Vision Statement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Glossary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Supplementary Specification.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Non-Functional Requirements Are Not a Checklist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Not a listing of things that have to be documented in a system</a:t>
            </a:r>
          </a:p>
          <a:p>
            <a:pPr eaLnBrk="1" hangingPunct="1"/>
            <a:r>
              <a:rPr lang="en-US" dirty="0" smtClean="0"/>
              <a:t>Documentation costs money and takes time.</a:t>
            </a:r>
          </a:p>
          <a:p>
            <a:pPr eaLnBrk="1" hangingPunct="1"/>
            <a:r>
              <a:rPr lang="en-US" dirty="0" smtClean="0"/>
              <a:t>Use only enough resources to produce the desired results efficiently and effectively.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Vision Statement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Communicates the project sponsor’s and key stakeholder’s…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reasons for the project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problems to be solved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description of stakeholders and their needs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description of the proposed solution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Vision Statement contains the core system requirements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becomes the contractual basis to develop further requirements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Glossary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79248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Captures terms and their definitions in the business domain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Terms may mean different things to different stakeholders and need to be defined.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Can also perform the role of a Data Dictionary, or be supplemented by one.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See example p. 115 in textbook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Supplementary Specification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Captures requirements such as documentation, supportability, packaging, licensing.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84582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Supplementary Specification Contents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609600" y="1752600"/>
            <a:ext cx="4179888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Common Functionality</a:t>
            </a:r>
          </a:p>
          <a:p>
            <a:pPr eaLnBrk="1" hangingPunct="1"/>
            <a:r>
              <a:rPr lang="en-US" dirty="0" smtClean="0"/>
              <a:t>Logging</a:t>
            </a:r>
          </a:p>
          <a:p>
            <a:pPr eaLnBrk="1" hangingPunct="1"/>
            <a:r>
              <a:rPr lang="en-US" dirty="0" smtClean="0"/>
              <a:t>Error Handling</a:t>
            </a:r>
          </a:p>
          <a:p>
            <a:pPr eaLnBrk="1" hangingPunct="1"/>
            <a:r>
              <a:rPr lang="en-US" dirty="0" smtClean="0"/>
              <a:t>Business Rules</a:t>
            </a:r>
          </a:p>
          <a:p>
            <a:pPr eaLnBrk="1" hangingPunct="1"/>
            <a:r>
              <a:rPr lang="en-US" dirty="0" smtClean="0"/>
              <a:t>Security</a:t>
            </a:r>
          </a:p>
          <a:p>
            <a:pPr eaLnBrk="1" hangingPunct="1"/>
            <a:r>
              <a:rPr lang="en-US" dirty="0" smtClean="0"/>
              <a:t>Usability</a:t>
            </a:r>
          </a:p>
          <a:p>
            <a:pPr eaLnBrk="1" hangingPunct="1"/>
            <a:r>
              <a:rPr lang="en-US" dirty="0" smtClean="0"/>
              <a:t>Reliability</a:t>
            </a:r>
          </a:p>
          <a:p>
            <a:pPr eaLnBrk="1" hangingPunct="1"/>
            <a:r>
              <a:rPr lang="en-US" dirty="0" smtClean="0"/>
              <a:t>Recoverability</a:t>
            </a:r>
          </a:p>
        </p:txBody>
      </p:sp>
      <p:sp>
        <p:nvSpPr>
          <p:cNvPr id="922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5029200" y="1752600"/>
            <a:ext cx="3962400" cy="4114800"/>
          </a:xfrm>
        </p:spPr>
        <p:txBody>
          <a:bodyPr/>
          <a:lstStyle/>
          <a:p>
            <a:pPr eaLnBrk="1" hangingPunct="1"/>
            <a:r>
              <a:rPr lang="en-US" smtClean="0"/>
              <a:t>Performance</a:t>
            </a:r>
          </a:p>
          <a:p>
            <a:pPr eaLnBrk="1" hangingPunct="1"/>
            <a:r>
              <a:rPr lang="en-US" smtClean="0"/>
              <a:t>Supportability</a:t>
            </a:r>
          </a:p>
          <a:p>
            <a:pPr eaLnBrk="1" hangingPunct="1"/>
            <a:r>
              <a:rPr lang="en-US" smtClean="0"/>
              <a:t>Adaptability</a:t>
            </a:r>
          </a:p>
          <a:p>
            <a:pPr eaLnBrk="1" hangingPunct="1"/>
            <a:r>
              <a:rPr lang="en-US" smtClean="0"/>
              <a:t>Configurability</a:t>
            </a:r>
          </a:p>
          <a:p>
            <a:pPr eaLnBrk="1" hangingPunct="1"/>
            <a:r>
              <a:rPr lang="en-US" smtClean="0"/>
              <a:t>Implementation Constraints</a:t>
            </a:r>
          </a:p>
          <a:p>
            <a:pPr eaLnBrk="1" hangingPunct="1"/>
            <a:r>
              <a:rPr lang="en-US" smtClean="0"/>
              <a:t>Purchased Components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More Supplementary Specifications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838200" y="1676400"/>
            <a:ext cx="3810000" cy="4530725"/>
          </a:xfrm>
        </p:spPr>
        <p:txBody>
          <a:bodyPr/>
          <a:lstStyle/>
          <a:p>
            <a:pPr eaLnBrk="1" hangingPunct="1"/>
            <a:r>
              <a:rPr lang="en-US" dirty="0" smtClean="0"/>
              <a:t>Interfaces</a:t>
            </a:r>
          </a:p>
          <a:p>
            <a:pPr lvl="1" eaLnBrk="1" hangingPunct="1"/>
            <a:r>
              <a:rPr lang="en-US" sz="2800" dirty="0" smtClean="0"/>
              <a:t>Hardware</a:t>
            </a:r>
          </a:p>
          <a:p>
            <a:pPr lvl="1" eaLnBrk="1" hangingPunct="1"/>
            <a:r>
              <a:rPr lang="en-US" sz="2800" dirty="0" smtClean="0"/>
              <a:t>Software</a:t>
            </a:r>
          </a:p>
          <a:p>
            <a:pPr eaLnBrk="1" hangingPunct="1"/>
            <a:r>
              <a:rPr lang="en-US" dirty="0" smtClean="0"/>
              <a:t>Domain Rules</a:t>
            </a:r>
          </a:p>
          <a:p>
            <a:pPr eaLnBrk="1" hangingPunct="1"/>
            <a:r>
              <a:rPr lang="en-US" dirty="0" smtClean="0"/>
              <a:t>Legal Issues</a:t>
            </a:r>
          </a:p>
          <a:p>
            <a:pPr eaLnBrk="1" hangingPunct="1"/>
            <a:r>
              <a:rPr lang="en-US" dirty="0" smtClean="0"/>
              <a:t>Reports</a:t>
            </a:r>
          </a:p>
          <a:p>
            <a:pPr eaLnBrk="1" hangingPunct="1"/>
            <a:r>
              <a:rPr lang="en-US" dirty="0" smtClean="0"/>
              <a:t>Operating Systems</a:t>
            </a:r>
          </a:p>
          <a:p>
            <a:pPr eaLnBrk="1" hangingPunct="1"/>
            <a:r>
              <a:rPr lang="en-US" dirty="0" smtClean="0"/>
              <a:t>Networking Systems</a:t>
            </a:r>
          </a:p>
        </p:txBody>
      </p:sp>
      <p:sp>
        <p:nvSpPr>
          <p:cNvPr id="1024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876800" y="1676400"/>
            <a:ext cx="3810000" cy="4530725"/>
          </a:xfrm>
        </p:spPr>
        <p:txBody>
          <a:bodyPr/>
          <a:lstStyle/>
          <a:p>
            <a:pPr eaLnBrk="1" hangingPunct="1"/>
            <a:r>
              <a:rPr lang="en-US" smtClean="0"/>
              <a:t>Process Tools</a:t>
            </a:r>
          </a:p>
          <a:p>
            <a:pPr eaLnBrk="1" hangingPunct="1"/>
            <a:r>
              <a:rPr lang="en-US" smtClean="0"/>
              <a:t>Development Tools</a:t>
            </a:r>
          </a:p>
          <a:p>
            <a:pPr eaLnBrk="1" hangingPunct="1"/>
            <a:r>
              <a:rPr lang="en-US" smtClean="0"/>
              <a:t>Design Constraints</a:t>
            </a:r>
          </a:p>
          <a:p>
            <a:pPr eaLnBrk="1" hangingPunct="1"/>
            <a:r>
              <a:rPr lang="en-US" smtClean="0"/>
              <a:t>Internationalization</a:t>
            </a:r>
          </a:p>
          <a:p>
            <a:pPr eaLnBrk="1" hangingPunct="1"/>
            <a:r>
              <a:rPr lang="en-US" smtClean="0"/>
              <a:t>Standards</a:t>
            </a:r>
          </a:p>
          <a:p>
            <a:pPr eaLnBrk="1" hangingPunct="1"/>
            <a:r>
              <a:rPr lang="en-US" smtClean="0"/>
              <a:t>Physical Environment</a:t>
            </a:r>
          </a:p>
          <a:p>
            <a:pPr eaLnBrk="1" hangingPunct="1"/>
            <a:r>
              <a:rPr lang="en-US" smtClean="0"/>
              <a:t>Operation Rules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Domain or Business Rules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828800"/>
            <a:ext cx="8382000" cy="4114800"/>
          </a:xfrm>
        </p:spPr>
        <p:txBody>
          <a:bodyPr/>
          <a:lstStyle/>
          <a:p>
            <a:pPr eaLnBrk="1" hangingPunct="1"/>
            <a:r>
              <a:rPr lang="en-US" smtClean="0"/>
              <a:t>Are not functional requirements.  </a:t>
            </a:r>
          </a:p>
          <a:p>
            <a:pPr eaLnBrk="1" hangingPunct="1"/>
            <a:r>
              <a:rPr lang="en-US" smtClean="0"/>
              <a:t>Describe how the business works, while functional requirements tell how the system works.  </a:t>
            </a:r>
          </a:p>
          <a:p>
            <a:pPr lvl="1" eaLnBrk="1" hangingPunct="1"/>
            <a:r>
              <a:rPr lang="en-US" smtClean="0"/>
              <a:t>Company policies and government regulations are examples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549</Words>
  <Application>Microsoft Office PowerPoint</Application>
  <PresentationFormat>On-screen Show (4:3)</PresentationFormat>
  <Paragraphs>119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Layers</vt:lpstr>
      <vt:lpstr>Other Requirements</vt:lpstr>
      <vt:lpstr>Introduction</vt:lpstr>
      <vt:lpstr>Non-Functional Requirements Are Not a Checklist</vt:lpstr>
      <vt:lpstr>Vision Statement</vt:lpstr>
      <vt:lpstr>Glossary</vt:lpstr>
      <vt:lpstr>Supplementary Specification</vt:lpstr>
      <vt:lpstr>Supplementary Specification Contents</vt:lpstr>
      <vt:lpstr>More Supplementary Specifications</vt:lpstr>
      <vt:lpstr>Domain or Business Rules</vt:lpstr>
      <vt:lpstr>UML Diagrams in Inception</vt:lpstr>
      <vt:lpstr>From Inception to Elaboration</vt:lpstr>
      <vt:lpstr>Inception - Artifacts and Activities</vt:lpstr>
      <vt:lpstr>Inception - Artifacts and Activities</vt:lpstr>
      <vt:lpstr>Elaboration - Key Ideas</vt:lpstr>
      <vt:lpstr>Best Practices</vt:lpstr>
      <vt:lpstr>UP Elaboration Artifacts</vt:lpstr>
      <vt:lpstr>Elaboration “Fails” When…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24</cp:revision>
  <dcterms:created xsi:type="dcterms:W3CDTF">2003-01-23T14:48:52Z</dcterms:created>
  <dcterms:modified xsi:type="dcterms:W3CDTF">2013-01-24T18:31:10Z</dcterms:modified>
</cp:coreProperties>
</file>