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2"/>
  </p:notesMasterIdLst>
  <p:sldIdLst>
    <p:sldId id="309" r:id="rId2"/>
    <p:sldId id="311" r:id="rId3"/>
    <p:sldId id="312" r:id="rId4"/>
    <p:sldId id="313" r:id="rId5"/>
    <p:sldId id="314" r:id="rId6"/>
    <p:sldId id="315" r:id="rId7"/>
    <p:sldId id="317" r:id="rId8"/>
    <p:sldId id="318" r:id="rId9"/>
    <p:sldId id="319" r:id="rId10"/>
    <p:sldId id="320" r:id="rId11"/>
    <p:sldId id="322" r:id="rId12"/>
    <p:sldId id="325" r:id="rId13"/>
    <p:sldId id="326" r:id="rId14"/>
    <p:sldId id="328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9" r:id="rId23"/>
    <p:sldId id="341" r:id="rId24"/>
    <p:sldId id="342" r:id="rId25"/>
    <p:sldId id="343" r:id="rId26"/>
    <p:sldId id="344" r:id="rId27"/>
    <p:sldId id="345" r:id="rId28"/>
    <p:sldId id="346" r:id="rId29"/>
    <p:sldId id="347" r:id="rId30"/>
    <p:sldId id="351" r:id="rId31"/>
    <p:sldId id="353" r:id="rId32"/>
    <p:sldId id="354" r:id="rId33"/>
    <p:sldId id="357" r:id="rId34"/>
    <p:sldId id="358" r:id="rId35"/>
    <p:sldId id="359" r:id="rId36"/>
    <p:sldId id="360" r:id="rId37"/>
    <p:sldId id="362" r:id="rId38"/>
    <p:sldId id="366" r:id="rId39"/>
    <p:sldId id="367" r:id="rId40"/>
    <p:sldId id="369" r:id="rId4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9" d="100"/>
          <a:sy n="79" d="100"/>
        </p:scale>
        <p:origin x="-22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Times New Roman"/>
              </a:defRPr>
            </a:lvl1pPr>
          </a:lstStyle>
          <a:p>
            <a:pPr>
              <a:defRPr/>
            </a:pPr>
            <a:fld id="{70A27710-FCF7-48F4-804E-10036CF896C1}" type="datetimeFigureOut">
              <a:rPr lang="en-US"/>
              <a:pPr>
                <a:defRPr/>
              </a:pPr>
              <a:t>2/4/2013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Times New Roman"/>
              </a:defRPr>
            </a:lvl1pPr>
          </a:lstStyle>
          <a:p>
            <a:pPr>
              <a:defRPr/>
            </a:pPr>
            <a:fld id="{96F7B369-0B34-485E-87F0-3A8F975F3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4730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latin typeface="Times New Roman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Times New Roman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Times New Roman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Times New Roman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/>
                </a:endParaRPr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804CE46-7585-4BD1-90E9-80A35B64BD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FA627-DDC6-4845-BFB9-BC0C65980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EFD37-6E41-46B2-8559-8399EED91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563BC-7B6B-40DF-AD30-4F03A4B20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A88C6-02C9-4890-9F61-898772753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73424-A4A2-435C-8725-C78A0DDD78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4C099-E2B5-4EBC-81F9-79F09FB0D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ACC83-17C2-4C1D-AAEF-955D01D02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B5AF2-C165-458D-9824-3D3952A91F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B01F1-46C3-4FAF-BB76-A05DB6D3E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12A26-8BC1-4CCC-9B38-1EDB66F9D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FB9E6-DBED-432B-BC1D-FBEDCD107B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A7AA7-7364-4639-B747-DABFCE2AE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latin typeface="Times New Roman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Times New Roman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latin typeface="Times New Roman"/>
              </a:defRPr>
            </a:lvl1pPr>
          </a:lstStyle>
          <a:p>
            <a:pPr>
              <a:defRPr/>
            </a:pPr>
            <a:fld id="{6BAA75C7-D4DD-4C67-AE6B-411B7FE3C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oleObject" Target="../embeddings/Microsoft_Word_97_-_2003_Document2.doc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wmf"/><Relationship Id="rId4" Type="http://schemas.openxmlformats.org/officeDocument/2006/relationships/oleObject" Target="../embeddings/Microsoft_Word_97_-_2003_Document3.doc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wmf"/><Relationship Id="rId4" Type="http://schemas.openxmlformats.org/officeDocument/2006/relationships/oleObject" Target="../embeddings/Microsoft_Word_97_-_2003_Document4.doc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.wmf"/><Relationship Id="rId4" Type="http://schemas.openxmlformats.org/officeDocument/2006/relationships/oleObject" Target="../embeddings/Microsoft_Word_97_-_2003_Document5.doc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6.emf"/><Relationship Id="rId4" Type="http://schemas.openxmlformats.org/officeDocument/2006/relationships/oleObject" Target="../embeddings/Microsoft_Word_97_-_2003_Document6.doc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7.wmf"/><Relationship Id="rId4" Type="http://schemas.openxmlformats.org/officeDocument/2006/relationships/oleObject" Target="../embeddings/Microsoft_Word_97_-_2003_Document7.doc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9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0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883B53-F1CC-4E85-810B-C6495E244B4C}" type="slidenum">
              <a:rPr lang="en-US">
                <a:latin typeface="Times New Roman" pitchFamily="18" charset="0"/>
              </a:rPr>
              <a:pPr/>
              <a:t>1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Domain Model</a:t>
            </a:r>
            <a:br>
              <a:rPr lang="en-US" smtClean="0"/>
            </a:br>
            <a:r>
              <a:rPr lang="en-US" smtClean="0"/>
              <a:t> Visualizing Concepts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Chapter 9</a:t>
            </a:r>
          </a:p>
          <a:p>
            <a:pPr eaLnBrk="1" hangingPunct="1"/>
            <a:r>
              <a:rPr lang="en-US" smtClean="0"/>
              <a:t>Applying UML and Patterns</a:t>
            </a:r>
          </a:p>
          <a:p>
            <a:pPr eaLnBrk="1" hangingPunct="1"/>
            <a:r>
              <a:rPr lang="en-US" smtClean="0"/>
              <a:t>Craig Larman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BC26C1-9EC8-4B0B-80B6-E2538851C6DD}" type="slidenum">
              <a:rPr lang="en-US">
                <a:latin typeface="Times New Roman" pitchFamily="18" charset="0"/>
              </a:rPr>
              <a:pPr/>
              <a:t>10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302500" cy="1431925"/>
          </a:xfrm>
        </p:spPr>
        <p:txBody>
          <a:bodyPr/>
          <a:lstStyle/>
          <a:p>
            <a:pPr eaLnBrk="1" hangingPunct="1"/>
            <a:r>
              <a:rPr lang="en-US" dirty="0" smtClean="0"/>
              <a:t>Identify Conceptual Classes</a:t>
            </a:r>
            <a:br>
              <a:rPr lang="en-US" dirty="0" smtClean="0"/>
            </a:br>
            <a:r>
              <a:rPr lang="en-US" dirty="0" smtClean="0"/>
              <a:t>by Noun Phrase: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4196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Identify Nouns and Noun Phrases in textual descriptions of the domain.</a:t>
            </a:r>
          </a:p>
          <a:p>
            <a:pPr eaLnBrk="1" hangingPunct="1"/>
            <a:r>
              <a:rPr lang="en-US" dirty="0" smtClean="0"/>
              <a:t>Fully dressed Use Cases are good for this type of linguistic analysis.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It’s not strictly a mechanical process:</a:t>
            </a:r>
          </a:p>
          <a:p>
            <a:pPr eaLnBrk="1" hangingPunct="1"/>
            <a:r>
              <a:rPr lang="en-US" dirty="0" smtClean="0"/>
              <a:t>Words may be ambiguous</a:t>
            </a:r>
          </a:p>
          <a:p>
            <a:pPr eaLnBrk="1" hangingPunct="1"/>
            <a:r>
              <a:rPr lang="en-US" dirty="0" smtClean="0"/>
              <a:t>Different phrases may represent the same concepts – synonyms</a:t>
            </a:r>
          </a:p>
          <a:p>
            <a:pPr eaLnBrk="1" hangingPunct="1"/>
            <a:r>
              <a:rPr lang="en-US" dirty="0" smtClean="0"/>
              <a:t>Must filter and condense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E8307B-EB4F-4D49-81A6-7B0EACEE4681}" type="slidenum">
              <a:rPr lang="en-US">
                <a:latin typeface="Times New Roman" pitchFamily="18" charset="0"/>
              </a:rPr>
              <a:pPr/>
              <a:t>11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302500" cy="1431925"/>
          </a:xfrm>
        </p:spPr>
        <p:txBody>
          <a:bodyPr/>
          <a:lstStyle/>
          <a:p>
            <a:pPr eaLnBrk="1" hangingPunct="1"/>
            <a:r>
              <a:rPr lang="en-US" dirty="0" smtClean="0"/>
              <a:t>Steps to create a Domain Model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4419600"/>
          </a:xfrm>
          <a:noFill/>
        </p:spPr>
        <p:txBody>
          <a:bodyPr/>
          <a:lstStyle/>
          <a:p>
            <a:pPr marL="514350" indent="-514350" eaLnBrk="1" hangingPunct="1">
              <a:buFont typeface="Times New Roman" pitchFamily="18" charset="0"/>
              <a:buAutoNum type="arabicPeriod"/>
            </a:pPr>
            <a:r>
              <a:rPr lang="en-US" dirty="0" smtClean="0"/>
              <a:t>Identify Candidate Conceptual classes</a:t>
            </a:r>
            <a:br>
              <a:rPr lang="en-US" dirty="0" smtClean="0"/>
            </a:br>
            <a:r>
              <a:rPr lang="en-US" dirty="0" smtClean="0"/>
              <a:t>using Category List or Noun Phrases</a:t>
            </a:r>
          </a:p>
          <a:p>
            <a:pPr marL="514350" indent="-514350" eaLnBrk="1" hangingPunct="1">
              <a:buFont typeface="Times New Roman" pitchFamily="18" charset="0"/>
              <a:buAutoNum type="arabicPeriod"/>
            </a:pPr>
            <a:r>
              <a:rPr lang="en-US" dirty="0" smtClean="0"/>
              <a:t>Draw them in a Domain Model</a:t>
            </a:r>
          </a:p>
          <a:p>
            <a:pPr marL="514350" indent="-514350" eaLnBrk="1" hangingPunct="1">
              <a:buFont typeface="Times New Roman" pitchFamily="18" charset="0"/>
              <a:buAutoNum type="arabicPeriod"/>
            </a:pPr>
            <a:r>
              <a:rPr lang="en-US" dirty="0" smtClean="0"/>
              <a:t>Add associations necessary to record the relationships that must be retained</a:t>
            </a:r>
          </a:p>
          <a:p>
            <a:pPr marL="514350" indent="-514350" eaLnBrk="1" hangingPunct="1">
              <a:buFont typeface="Times New Roman" pitchFamily="18" charset="0"/>
              <a:buAutoNum type="arabicPeriod"/>
            </a:pPr>
            <a:r>
              <a:rPr lang="en-US" dirty="0" smtClean="0"/>
              <a:t>Add attributes necessary for information to be preserved</a:t>
            </a:r>
          </a:p>
          <a:p>
            <a:pPr marL="514350" indent="-514350" eaLnBrk="1" hangingPunct="1">
              <a:buFont typeface="Times New Roman" pitchFamily="18" charset="0"/>
              <a:buAutoNum type="arabicPeriod"/>
            </a:pPr>
            <a:r>
              <a:rPr lang="en-US" dirty="0" smtClean="0"/>
              <a:t>Apply existing Analysis Patterns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141664-364E-4AA2-B6B2-5D7BA7023F3E}" type="slidenum">
              <a:rPr lang="en-US">
                <a:latin typeface="Times New Roman" pitchFamily="18" charset="0"/>
              </a:rPr>
              <a:pPr/>
              <a:t>12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302500" cy="1431925"/>
          </a:xfrm>
        </p:spPr>
        <p:txBody>
          <a:bodyPr/>
          <a:lstStyle/>
          <a:p>
            <a:pPr eaLnBrk="1" hangingPunct="1"/>
            <a:r>
              <a:rPr lang="en-US" i="1" dirty="0" smtClean="0"/>
              <a:t>Specification or Description </a:t>
            </a:r>
            <a:r>
              <a:rPr lang="en-US" dirty="0" smtClean="0"/>
              <a:t>Conceptual Classes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077200" cy="44196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A Class that records information about an item.</a:t>
            </a:r>
          </a:p>
          <a:p>
            <a:pPr eaLnBrk="1" hangingPunct="1"/>
            <a:r>
              <a:rPr lang="en-US" dirty="0" smtClean="0"/>
              <a:t>Even if all Instances of the item are sold out, the description remains.</a:t>
            </a:r>
          </a:p>
          <a:p>
            <a:pPr eaLnBrk="1" hangingPunct="1"/>
            <a:r>
              <a:rPr lang="en-US" dirty="0" smtClean="0"/>
              <a:t>Avoids duplication of recording the descriptive information with each instance of the item.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D47DBB-70E6-4E46-9813-DB1698898152}" type="slidenum">
              <a:rPr lang="en-US">
                <a:latin typeface="Times New Roman" pitchFamily="18" charset="0"/>
              </a:rPr>
              <a:pPr/>
              <a:t>13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302500" cy="1431925"/>
          </a:xfrm>
        </p:spPr>
        <p:txBody>
          <a:bodyPr/>
          <a:lstStyle/>
          <a:p>
            <a:pPr eaLnBrk="1" hangingPunct="1"/>
            <a:r>
              <a:rPr lang="en-US" dirty="0" smtClean="0"/>
              <a:t>Description Conceptual Class Example</a:t>
            </a:r>
          </a:p>
        </p:txBody>
      </p:sp>
      <p:graphicFrame>
        <p:nvGraphicFramePr>
          <p:cNvPr id="19523" name="Group 67"/>
          <p:cNvGraphicFramePr>
            <a:graphicFrameLocks noGrp="1"/>
          </p:cNvGraphicFramePr>
          <p:nvPr/>
        </p:nvGraphicFramePr>
        <p:xfrm>
          <a:off x="5943600" y="2286000"/>
          <a:ext cx="2133600" cy="1036320"/>
        </p:xfrm>
        <a:graphic>
          <a:graphicData uri="http://schemas.openxmlformats.org/drawingml/2006/table">
            <a:tbl>
              <a:tblPr/>
              <a:tblGrid>
                <a:gridCol w="2133600"/>
              </a:tblGrid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Airport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24" name="Rectangle 31"/>
          <p:cNvSpPr>
            <a:spLocks noChangeArrowheads="1"/>
          </p:cNvSpPr>
          <p:nvPr/>
        </p:nvSpPr>
        <p:spPr bwMode="auto">
          <a:xfrm>
            <a:off x="2971800" y="3505200"/>
            <a:ext cx="373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Clr>
                <a:srgbClr val="CCFF33"/>
              </a:buClr>
              <a:buSzPct val="7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2"/>
                </a:solidFill>
                <a:latin typeface="Arial" charset="0"/>
              </a:rPr>
              <a:t>Design below allows Flight objects to be deleted (canceled) without losing their connections to Airport</a:t>
            </a:r>
            <a:endParaRPr lang="en-US" sz="1400" dirty="0">
              <a:solidFill>
                <a:schemeClr val="tx2"/>
              </a:solidFill>
              <a:latin typeface="Arial" charset="0"/>
            </a:endParaRPr>
          </a:p>
        </p:txBody>
      </p:sp>
      <p:graphicFrame>
        <p:nvGraphicFramePr>
          <p:cNvPr id="19503" name="Group 47"/>
          <p:cNvGraphicFramePr>
            <a:graphicFrameLocks noGrp="1"/>
          </p:cNvGraphicFramePr>
          <p:nvPr/>
        </p:nvGraphicFramePr>
        <p:xfrm>
          <a:off x="533400" y="1905000"/>
          <a:ext cx="2286000" cy="2060448"/>
        </p:xfrm>
        <a:graphic>
          <a:graphicData uri="http://schemas.openxmlformats.org/drawingml/2006/table">
            <a:tbl>
              <a:tblPr/>
              <a:tblGrid>
                <a:gridCol w="2286000"/>
              </a:tblGrid>
              <a:tr h="271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33" name="Line 48"/>
          <p:cNvSpPr>
            <a:spLocks noChangeShapeType="1"/>
          </p:cNvSpPr>
          <p:nvPr/>
        </p:nvSpPr>
        <p:spPr bwMode="auto">
          <a:xfrm>
            <a:off x="2819400" y="2895600"/>
            <a:ext cx="312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19533" name="Group 77"/>
          <p:cNvGraphicFramePr>
            <a:graphicFrameLocks noGrp="1"/>
          </p:cNvGraphicFramePr>
          <p:nvPr/>
        </p:nvGraphicFramePr>
        <p:xfrm>
          <a:off x="304800" y="4495800"/>
          <a:ext cx="1828800" cy="1548384"/>
        </p:xfrm>
        <a:graphic>
          <a:graphicData uri="http://schemas.openxmlformats.org/drawingml/2006/table">
            <a:tbl>
              <a:tblPr/>
              <a:tblGrid>
                <a:gridCol w="1828800"/>
              </a:tblGrid>
              <a:tr h="271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Flight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9540" name="Group 84"/>
          <p:cNvGraphicFramePr>
            <a:graphicFrameLocks noGrp="1"/>
          </p:cNvGraphicFramePr>
          <p:nvPr/>
        </p:nvGraphicFramePr>
        <p:xfrm>
          <a:off x="3657600" y="4495800"/>
          <a:ext cx="1828800" cy="1664335"/>
        </p:xfrm>
        <a:graphic>
          <a:graphicData uri="http://schemas.openxmlformats.org/drawingml/2006/table">
            <a:tbl>
              <a:tblPr/>
              <a:tblGrid>
                <a:gridCol w="1828800"/>
              </a:tblGrid>
              <a:tr h="271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Flight</a:t>
                      </a:r>
                      <a:b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Description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9524" name="Group 68"/>
          <p:cNvGraphicFramePr>
            <a:graphicFrameLocks noGrp="1"/>
          </p:cNvGraphicFramePr>
          <p:nvPr/>
        </p:nvGraphicFramePr>
        <p:xfrm>
          <a:off x="6934200" y="4495800"/>
          <a:ext cx="1828800" cy="1143000"/>
        </p:xfrm>
        <a:graphic>
          <a:graphicData uri="http://schemas.openxmlformats.org/drawingml/2006/table">
            <a:tbl>
              <a:tblPr/>
              <a:tblGrid>
                <a:gridCol w="1828800"/>
              </a:tblGrid>
              <a:tr h="571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Airport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58" name="Rectangle 76"/>
          <p:cNvSpPr>
            <a:spLocks noChangeArrowheads="1"/>
          </p:cNvSpPr>
          <p:nvPr/>
        </p:nvSpPr>
        <p:spPr bwMode="auto">
          <a:xfrm>
            <a:off x="2743200" y="2590800"/>
            <a:ext cx="3124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Clr>
                <a:srgbClr val="CCFF33"/>
              </a:buClr>
              <a:buSzPct val="70000"/>
              <a:buFont typeface="Wingdings" pitchFamily="2" charset="2"/>
              <a:buNone/>
            </a:pPr>
            <a:r>
              <a:rPr lang="en-US" sz="1200" dirty="0" smtClean="0">
                <a:latin typeface="Arial" charset="0"/>
              </a:rPr>
              <a:t> *                         Flies-to                          1</a:t>
            </a:r>
            <a:endParaRPr lang="en-US" sz="1200" dirty="0">
              <a:latin typeface="Arial" charset="0"/>
            </a:endParaRPr>
          </a:p>
        </p:txBody>
      </p:sp>
      <p:sp>
        <p:nvSpPr>
          <p:cNvPr id="38959" name="Line 79"/>
          <p:cNvSpPr>
            <a:spLocks noChangeShapeType="1"/>
          </p:cNvSpPr>
          <p:nvPr/>
        </p:nvSpPr>
        <p:spPr bwMode="auto">
          <a:xfrm>
            <a:off x="2133600" y="5334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60" name="Line 80"/>
          <p:cNvSpPr>
            <a:spLocks noChangeShapeType="1"/>
          </p:cNvSpPr>
          <p:nvPr/>
        </p:nvSpPr>
        <p:spPr bwMode="auto">
          <a:xfrm>
            <a:off x="5486400" y="5334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8961" name="Rectangle 81"/>
          <p:cNvSpPr>
            <a:spLocks noChangeArrowheads="1"/>
          </p:cNvSpPr>
          <p:nvPr/>
        </p:nvSpPr>
        <p:spPr bwMode="auto">
          <a:xfrm>
            <a:off x="1981200" y="4876800"/>
            <a:ext cx="1752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Clr>
                <a:srgbClr val="CCFF33"/>
              </a:buClr>
              <a:buSzPct val="70000"/>
              <a:buFont typeface="Wingdings" pitchFamily="2" charset="2"/>
              <a:buNone/>
            </a:pPr>
            <a:endParaRPr lang="en-US" sz="1200" dirty="0" smtClean="0">
              <a:latin typeface="Arial" charset="0"/>
            </a:endParaRPr>
          </a:p>
          <a:p>
            <a:pPr marL="342900" indent="-342900" algn="ctr" eaLnBrk="1" hangingPunct="1">
              <a:spcBef>
                <a:spcPct val="20000"/>
              </a:spcBef>
              <a:buClr>
                <a:srgbClr val="CCFF33"/>
              </a:buClr>
              <a:buSzPct val="70000"/>
              <a:buFont typeface="Wingdings" pitchFamily="2" charset="2"/>
              <a:buNone/>
            </a:pPr>
            <a:r>
              <a:rPr lang="en-US" sz="1200" dirty="0" smtClean="0">
                <a:latin typeface="Arial" charset="0"/>
              </a:rPr>
              <a:t>*   Described –by   1</a:t>
            </a:r>
            <a:endParaRPr lang="en-US" sz="1200" dirty="0">
              <a:latin typeface="Arial" charset="0"/>
            </a:endParaRPr>
          </a:p>
        </p:txBody>
      </p:sp>
      <p:sp>
        <p:nvSpPr>
          <p:cNvPr id="38962" name="Rectangle 82"/>
          <p:cNvSpPr>
            <a:spLocks noChangeArrowheads="1"/>
          </p:cNvSpPr>
          <p:nvPr/>
        </p:nvSpPr>
        <p:spPr bwMode="auto">
          <a:xfrm>
            <a:off x="5486400" y="4953000"/>
            <a:ext cx="144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Clr>
                <a:srgbClr val="CCFF33"/>
              </a:buClr>
              <a:buSzPct val="70000"/>
              <a:buFont typeface="Wingdings" pitchFamily="2" charset="2"/>
              <a:buNone/>
            </a:pPr>
            <a:r>
              <a:rPr lang="en-US" sz="2000" dirty="0" smtClean="0">
                <a:latin typeface="Arial" charset="0"/>
              </a:rPr>
              <a:t>*   </a:t>
            </a:r>
            <a:r>
              <a:rPr lang="en-US" sz="1200" dirty="0" smtClean="0">
                <a:latin typeface="Arial" charset="0"/>
              </a:rPr>
              <a:t>Describes    1</a:t>
            </a:r>
            <a:endParaRPr lang="en-US" sz="1200" dirty="0">
              <a:latin typeface="Arial" charset="0"/>
            </a:endParaRPr>
          </a:p>
          <a:p>
            <a:pPr marL="342900" indent="-342900" algn="ctr" eaLnBrk="1" hangingPunct="1">
              <a:spcBef>
                <a:spcPct val="20000"/>
              </a:spcBef>
              <a:buClr>
                <a:srgbClr val="CCFF33"/>
              </a:buClr>
              <a:buSzPct val="70000"/>
              <a:buFont typeface="Wingdings" pitchFamily="2" charset="2"/>
              <a:buNone/>
            </a:pPr>
            <a:r>
              <a:rPr lang="en-US" sz="1200" dirty="0">
                <a:latin typeface="Arial" charset="0"/>
              </a:rPr>
              <a:t>-flights-to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8D1365-1174-4AD0-8431-6DC9CE6CBD25}" type="slidenum">
              <a:rPr lang="en-US">
                <a:latin typeface="Times New Roman" pitchFamily="18" charset="0"/>
              </a:rPr>
              <a:pPr/>
              <a:t>14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369300" cy="1431925"/>
          </a:xfrm>
        </p:spPr>
        <p:txBody>
          <a:bodyPr/>
          <a:lstStyle/>
          <a:p>
            <a:pPr eaLnBrk="1" hangingPunct="1"/>
            <a:r>
              <a:rPr lang="en-US" dirty="0" smtClean="0"/>
              <a:t>UML Notation: Multiple Perspectives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077200" cy="44196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UML describes raw diagram types, such as class diagrams. It does not impose a specific method or process.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UP, the Unified Process, applies raw UML to defined methodology models.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UML can be used for 3 different perspectives: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Essential – describe the real world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Specifications – software abstractions, such as components and their interfaces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Implementation – specific language (Java)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9DB89-E5E8-4701-A25D-DC86B2AB1D85}" type="slidenum">
              <a:rPr lang="en-US"/>
              <a:pPr/>
              <a:t>15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 Associations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3200400"/>
          </a:xfrm>
        </p:spPr>
        <p:txBody>
          <a:bodyPr/>
          <a:lstStyle/>
          <a:p>
            <a:r>
              <a:rPr lang="en-US" dirty="0" smtClean="0"/>
              <a:t>We must identify associations of conceptual classes  needed to satisfy the information requirements of current scenarios.</a:t>
            </a:r>
          </a:p>
          <a:p>
            <a:r>
              <a:rPr lang="en-US" dirty="0" smtClean="0"/>
              <a:t>An </a:t>
            </a:r>
            <a:r>
              <a:rPr lang="en-US" dirty="0"/>
              <a:t>association is a relationship between instances of types that indicates some meaningful and interesting connection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B6B7C-7AC1-4E1D-98E2-B93C0D3D04D7}" type="slidenum">
              <a:rPr lang="en-US"/>
              <a:pPr/>
              <a:t>16</a:t>
            </a:fld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Associations example</a:t>
            </a:r>
            <a:endParaRPr lang="en-US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208963" cy="3200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  </a:t>
            </a:r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685800" y="0"/>
          <a:ext cx="7391400" cy="528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1" name="Document" r:id="rId4" imgW="5927186" imgH="3703629" progId="Word.Document.8">
                  <p:embed/>
                </p:oleObj>
              </mc:Choice>
              <mc:Fallback>
                <p:oleObj name="Document" r:id="rId4" imgW="5927186" imgH="3703629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0"/>
                        <a:ext cx="7391400" cy="528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438400" y="5257800"/>
            <a:ext cx="403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/>
              <a:t>Fig 1.Associations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76987-E96E-42C5-9801-1AC58B78E495}" type="slidenum">
              <a:rPr lang="en-US"/>
              <a:pPr/>
              <a:t>17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 Useful Associations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038600"/>
          </a:xfrm>
        </p:spPr>
        <p:txBody>
          <a:bodyPr/>
          <a:lstStyle/>
          <a:p>
            <a:r>
              <a:rPr lang="en-US" dirty="0"/>
              <a:t>Associations for which knowledge of the relationship needs to be preserved for some duration.</a:t>
            </a:r>
          </a:p>
          <a:p>
            <a:r>
              <a:rPr lang="en-US" dirty="0"/>
              <a:t>Associations derived from the Common Associations List.</a:t>
            </a:r>
          </a:p>
          <a:p>
            <a:pPr>
              <a:buFont typeface="Wingdings" pitchFamily="2" charset="2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B66A-819B-4FD2-9514-3F3255E7DACE}" type="slidenum">
              <a:rPr lang="en-US"/>
              <a:pPr/>
              <a:t>18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 UML Association Notation</a:t>
            </a: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038600"/>
          </a:xfrm>
        </p:spPr>
        <p:txBody>
          <a:bodyPr/>
          <a:lstStyle/>
          <a:p>
            <a:r>
              <a:rPr lang="en-US" dirty="0" smtClean="0"/>
              <a:t>Represented </a:t>
            </a:r>
            <a:r>
              <a:rPr lang="en-US" dirty="0"/>
              <a:t>as </a:t>
            </a:r>
            <a:r>
              <a:rPr lang="en-US" dirty="0" smtClean="0"/>
              <a:t>line </a:t>
            </a:r>
            <a:r>
              <a:rPr lang="en-US" dirty="0"/>
              <a:t>between classes with an association </a:t>
            </a:r>
            <a:r>
              <a:rPr lang="en-US" dirty="0" smtClean="0"/>
              <a:t>name</a:t>
            </a:r>
            <a:endParaRPr lang="en-US" dirty="0"/>
          </a:p>
          <a:p>
            <a:r>
              <a:rPr lang="en-US" dirty="0" smtClean="0"/>
              <a:t>Are </a:t>
            </a:r>
            <a:r>
              <a:rPr lang="en-US" dirty="0"/>
              <a:t>inherently </a:t>
            </a:r>
            <a:r>
              <a:rPr lang="en-US" dirty="0" smtClean="0"/>
              <a:t>bidirectional</a:t>
            </a:r>
            <a:endParaRPr lang="en-US" dirty="0"/>
          </a:p>
          <a:p>
            <a:r>
              <a:rPr lang="en-US" dirty="0"/>
              <a:t>Optional reading direction arrow is only an aid to the reader of the </a:t>
            </a:r>
            <a:r>
              <a:rPr lang="en-US" dirty="0" smtClean="0"/>
              <a:t>diagram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Font typeface="Wingdings" pitchFamily="2" charset="2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C2721-71D2-4D7E-BC88-C83409506C41}" type="slidenum">
              <a:rPr lang="en-US"/>
              <a:pPr/>
              <a:t>19</a:t>
            </a:fld>
            <a:endParaRPr lang="en-US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305800" cy="7620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 UML Association </a:t>
            </a:r>
            <a:r>
              <a:rPr lang="en-US" dirty="0" smtClean="0">
                <a:cs typeface="Times New Roman" pitchFamily="18" charset="0"/>
              </a:rPr>
              <a:t>Notation example</a:t>
            </a:r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8208963" cy="4038600"/>
          </a:xfrm>
        </p:spPr>
        <p:txBody>
          <a:bodyPr/>
          <a:lstStyle/>
          <a:p>
            <a:endParaRPr lang="en-US"/>
          </a:p>
          <a:p>
            <a:pPr>
              <a:buFont typeface="Wingdings" pitchFamily="2" charset="2"/>
              <a:buChar char="•"/>
            </a:pPr>
            <a:endParaRPr lang="en-US"/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457200" y="1219200"/>
          <a:ext cx="7315200" cy="537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95" name="Document" r:id="rId4" imgW="6400800" imgH="4686480" progId="Word.Document.8">
                  <p:embed/>
                </p:oleObj>
              </mc:Choice>
              <mc:Fallback>
                <p:oleObj name="Document" r:id="rId4" imgW="6400800" imgH="4686480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19200"/>
                        <a:ext cx="7315200" cy="537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BFA0CAF-AB1D-42D8-BE70-351FB0F7A40D}" type="slidenum">
              <a:rPr lang="en-US">
                <a:latin typeface="Times New Roman" pitchFamily="18" charset="0"/>
              </a:rPr>
              <a:pPr/>
              <a:t>2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457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Domain Model Relationships</a:t>
            </a:r>
          </a:p>
        </p:txBody>
      </p:sp>
      <p:sp>
        <p:nvSpPr>
          <p:cNvPr id="24580" name="AutoShape 5"/>
          <p:cNvSpPr>
            <a:spLocks noChangeArrowheads="1"/>
          </p:cNvSpPr>
          <p:nvPr/>
        </p:nvSpPr>
        <p:spPr bwMode="auto">
          <a:xfrm>
            <a:off x="3429000" y="1905000"/>
            <a:ext cx="45720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Domain Model</a:t>
            </a:r>
          </a:p>
        </p:txBody>
      </p:sp>
      <p:sp>
        <p:nvSpPr>
          <p:cNvPr id="24581" name="AutoShape 6"/>
          <p:cNvSpPr>
            <a:spLocks noChangeArrowheads="1"/>
          </p:cNvSpPr>
          <p:nvPr/>
        </p:nvSpPr>
        <p:spPr bwMode="auto">
          <a:xfrm>
            <a:off x="762000" y="3352800"/>
            <a:ext cx="31242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Use Case Model</a:t>
            </a:r>
          </a:p>
        </p:txBody>
      </p:sp>
      <p:sp>
        <p:nvSpPr>
          <p:cNvPr id="24582" name="AutoShape 7"/>
          <p:cNvSpPr>
            <a:spLocks noChangeArrowheads="1"/>
          </p:cNvSpPr>
          <p:nvPr/>
        </p:nvSpPr>
        <p:spPr bwMode="auto">
          <a:xfrm>
            <a:off x="3505200" y="4953000"/>
            <a:ext cx="4953000" cy="990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Interaction Diagrams</a:t>
            </a:r>
          </a:p>
        </p:txBody>
      </p:sp>
      <p:sp>
        <p:nvSpPr>
          <p:cNvPr id="24583" name="Rectangle 8"/>
          <p:cNvSpPr>
            <a:spLocks noChangeArrowheads="1"/>
          </p:cNvSpPr>
          <p:nvPr/>
        </p:nvSpPr>
        <p:spPr bwMode="auto">
          <a:xfrm>
            <a:off x="6629400" y="3505200"/>
            <a:ext cx="14478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Glossary</a:t>
            </a:r>
          </a:p>
        </p:txBody>
      </p:sp>
      <p:sp>
        <p:nvSpPr>
          <p:cNvPr id="24584" name="Text Box 9"/>
          <p:cNvSpPr txBox="1">
            <a:spLocks noChangeArrowheads="1"/>
          </p:cNvSpPr>
          <p:nvPr/>
        </p:nvSpPr>
        <p:spPr bwMode="auto">
          <a:xfrm>
            <a:off x="2286000" y="5410200"/>
            <a:ext cx="104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Design</a:t>
            </a:r>
          </a:p>
        </p:txBody>
      </p:sp>
      <p:sp>
        <p:nvSpPr>
          <p:cNvPr id="24585" name="Text Box 10"/>
          <p:cNvSpPr txBox="1">
            <a:spLocks noChangeArrowheads="1"/>
          </p:cNvSpPr>
          <p:nvPr/>
        </p:nvSpPr>
        <p:spPr bwMode="auto">
          <a:xfrm>
            <a:off x="1431925" y="4460875"/>
            <a:ext cx="1874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Requirements</a:t>
            </a:r>
          </a:p>
        </p:txBody>
      </p:sp>
      <p:sp>
        <p:nvSpPr>
          <p:cNvPr id="24586" name="Text Box 11"/>
          <p:cNvSpPr txBox="1">
            <a:spLocks noChangeArrowheads="1"/>
          </p:cNvSpPr>
          <p:nvPr/>
        </p:nvSpPr>
        <p:spPr bwMode="auto">
          <a:xfrm>
            <a:off x="1295400" y="1981200"/>
            <a:ext cx="2139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Business Model</a:t>
            </a:r>
          </a:p>
        </p:txBody>
      </p:sp>
      <p:sp>
        <p:nvSpPr>
          <p:cNvPr id="24587" name="Line 12"/>
          <p:cNvSpPr>
            <a:spLocks noChangeShapeType="1"/>
          </p:cNvSpPr>
          <p:nvPr/>
        </p:nvSpPr>
        <p:spPr bwMode="auto">
          <a:xfrm flipV="1">
            <a:off x="1524000" y="2667000"/>
            <a:ext cx="1905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588" name="Text Box 13"/>
          <p:cNvSpPr txBox="1">
            <a:spLocks noChangeArrowheads="1"/>
          </p:cNvSpPr>
          <p:nvPr/>
        </p:nvSpPr>
        <p:spPr bwMode="auto">
          <a:xfrm>
            <a:off x="0" y="2590800"/>
            <a:ext cx="305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Classes, attributes, associations</a:t>
            </a:r>
          </a:p>
        </p:txBody>
      </p:sp>
      <p:sp>
        <p:nvSpPr>
          <p:cNvPr id="24589" name="Line 14"/>
          <p:cNvSpPr>
            <a:spLocks noChangeShapeType="1"/>
          </p:cNvSpPr>
          <p:nvPr/>
        </p:nvSpPr>
        <p:spPr bwMode="auto">
          <a:xfrm flipH="1">
            <a:off x="3886200" y="3048000"/>
            <a:ext cx="1524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590" name="Line 15"/>
          <p:cNvSpPr>
            <a:spLocks noChangeShapeType="1"/>
          </p:cNvSpPr>
          <p:nvPr/>
        </p:nvSpPr>
        <p:spPr bwMode="auto">
          <a:xfrm>
            <a:off x="5410200" y="30480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591" name="Text Box 16"/>
          <p:cNvSpPr txBox="1">
            <a:spLocks noChangeArrowheads="1"/>
          </p:cNvSpPr>
          <p:nvPr/>
        </p:nvSpPr>
        <p:spPr bwMode="auto">
          <a:xfrm>
            <a:off x="4403725" y="3314700"/>
            <a:ext cx="920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Domain</a:t>
            </a:r>
          </a:p>
          <a:p>
            <a:r>
              <a:rPr lang="en-US" sz="1800"/>
              <a:t>objects</a:t>
            </a:r>
          </a:p>
        </p:txBody>
      </p:sp>
      <p:sp>
        <p:nvSpPr>
          <p:cNvPr id="24592" name="Line 17"/>
          <p:cNvSpPr>
            <a:spLocks noChangeShapeType="1"/>
          </p:cNvSpPr>
          <p:nvPr/>
        </p:nvSpPr>
        <p:spPr bwMode="auto">
          <a:xfrm>
            <a:off x="6096000" y="3048000"/>
            <a:ext cx="533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4593" name="Text Box 18"/>
          <p:cNvSpPr txBox="1">
            <a:spLocks noChangeArrowheads="1"/>
          </p:cNvSpPr>
          <p:nvPr/>
        </p:nvSpPr>
        <p:spPr bwMode="auto">
          <a:xfrm>
            <a:off x="6324600" y="3124200"/>
            <a:ext cx="264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Elaboration on some terms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5AFF6-1A2A-4A16-9905-2A86912F2AB6}" type="slidenum">
              <a:rPr lang="en-US"/>
              <a:pPr/>
              <a:t>20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302500" cy="1127125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High Priority Associations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382000" cy="4038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The </a:t>
            </a:r>
            <a:r>
              <a:rPr lang="en-US" b="1" dirty="0" smtClean="0"/>
              <a:t>High Priority </a:t>
            </a:r>
            <a:r>
              <a:rPr lang="en-US" dirty="0" smtClean="0"/>
              <a:t>associations include</a:t>
            </a:r>
            <a:r>
              <a:rPr lang="en-US" dirty="0"/>
              <a:t>:</a:t>
            </a:r>
          </a:p>
          <a:p>
            <a:r>
              <a:rPr lang="en-US" dirty="0"/>
              <a:t>A is a physical part of </a:t>
            </a:r>
            <a:r>
              <a:rPr lang="en-US" dirty="0" smtClean="0"/>
              <a:t>B</a:t>
            </a:r>
            <a:r>
              <a:rPr lang="en-US" sz="2800" i="1" dirty="0" smtClean="0"/>
              <a:t> </a:t>
            </a:r>
            <a:br>
              <a:rPr lang="en-US" sz="2800" i="1" dirty="0" smtClean="0"/>
            </a:br>
            <a:r>
              <a:rPr lang="en-US" sz="2800" b="1" i="1" dirty="0" smtClean="0"/>
              <a:t>Wing</a:t>
            </a:r>
            <a:r>
              <a:rPr lang="en-US" sz="2800" i="1" dirty="0" smtClean="0"/>
              <a:t> is a physical part of an </a:t>
            </a:r>
            <a:r>
              <a:rPr lang="en-US" sz="2800" b="1" i="1" dirty="0" smtClean="0"/>
              <a:t>Airplane</a:t>
            </a:r>
            <a:endParaRPr lang="en-US" sz="2800" b="1" i="1" dirty="0"/>
          </a:p>
          <a:p>
            <a:r>
              <a:rPr lang="en-US" dirty="0"/>
              <a:t>A is a logical part of 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sz="2800" b="1" i="1" dirty="0" err="1" smtClean="0"/>
              <a:t>SalesLineItem</a:t>
            </a:r>
            <a:r>
              <a:rPr lang="en-US" i="1" dirty="0" smtClean="0"/>
              <a:t> is a logical part of a </a:t>
            </a:r>
            <a:r>
              <a:rPr lang="en-US" sz="2800" b="1" i="1" dirty="0" smtClean="0"/>
              <a:t>Sale</a:t>
            </a:r>
            <a:endParaRPr lang="en-US" sz="2800" i="1" dirty="0"/>
          </a:p>
          <a:p>
            <a:r>
              <a:rPr lang="en-US" dirty="0"/>
              <a:t>A is physically contained in 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sz="2800" b="1" i="1" dirty="0" smtClean="0"/>
              <a:t>Register</a:t>
            </a:r>
            <a:r>
              <a:rPr lang="en-US" sz="2800" i="1" dirty="0" smtClean="0"/>
              <a:t> is physically contained in a </a:t>
            </a:r>
            <a:r>
              <a:rPr lang="en-US" sz="2800" b="1" i="1" dirty="0" smtClean="0"/>
              <a:t>Store</a:t>
            </a:r>
          </a:p>
          <a:p>
            <a:r>
              <a:rPr lang="en-US" dirty="0" smtClean="0"/>
              <a:t>A is logically contained in B </a:t>
            </a:r>
            <a:br>
              <a:rPr lang="en-US" dirty="0" smtClean="0"/>
            </a:br>
            <a:r>
              <a:rPr lang="en-US" b="1" i="1" dirty="0" err="1" smtClean="0"/>
              <a:t>ItemDescription</a:t>
            </a:r>
            <a:r>
              <a:rPr lang="en-US" i="1" dirty="0" smtClean="0"/>
              <a:t> is logically contained in </a:t>
            </a:r>
            <a:r>
              <a:rPr lang="en-US" b="1" i="1" dirty="0" smtClean="0"/>
              <a:t>Catalog</a:t>
            </a:r>
            <a:endParaRPr lang="en-US" sz="2800" i="1" dirty="0" smtClean="0"/>
          </a:p>
          <a:p>
            <a:r>
              <a:rPr lang="en-US" dirty="0" smtClean="0"/>
              <a:t>A is logged/recorded/reported/captured in B</a:t>
            </a:r>
            <a:br>
              <a:rPr lang="en-US" dirty="0" smtClean="0"/>
            </a:br>
            <a:r>
              <a:rPr lang="en-US" b="1" i="1" dirty="0" smtClean="0"/>
              <a:t>Sale</a:t>
            </a:r>
            <a:r>
              <a:rPr lang="en-US" i="1" dirty="0" smtClean="0"/>
              <a:t> is captured on a </a:t>
            </a:r>
            <a:r>
              <a:rPr lang="en-US" b="1" i="1" dirty="0" smtClean="0"/>
              <a:t>Register</a:t>
            </a:r>
          </a:p>
          <a:p>
            <a:endParaRPr lang="en-US" sz="2800" b="1" i="1" dirty="0"/>
          </a:p>
          <a:p>
            <a:endParaRPr lang="en-US" sz="2800" i="1" dirty="0"/>
          </a:p>
          <a:p>
            <a:endParaRPr lang="en-US" dirty="0"/>
          </a:p>
          <a:p>
            <a:endParaRPr lang="en-US" dirty="0"/>
          </a:p>
          <a:p>
            <a:pPr>
              <a:buFont typeface="Wingdings" pitchFamily="2" charset="2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999AE-0DAF-45D9-A19B-844905C2F342}" type="slidenum">
              <a:rPr lang="en-US"/>
              <a:pPr/>
              <a:t>21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302500" cy="762000"/>
          </a:xfrm>
        </p:spPr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More Common Associations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382000" cy="403860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is a description of 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sz="2800" b="1" i="1" dirty="0" err="1" smtClean="0"/>
              <a:t>ItemDescription</a:t>
            </a:r>
            <a:r>
              <a:rPr lang="en-US" b="1" i="1" dirty="0" smtClean="0"/>
              <a:t> </a:t>
            </a:r>
            <a:r>
              <a:rPr lang="en-US" i="1" dirty="0" smtClean="0"/>
              <a:t>is a description of </a:t>
            </a:r>
            <a:r>
              <a:rPr lang="en-US" sz="2800" b="1" i="1" dirty="0" smtClean="0"/>
              <a:t>Item</a:t>
            </a:r>
            <a:r>
              <a:rPr lang="en-US" sz="2800" i="1" dirty="0"/>
              <a:t>.</a:t>
            </a:r>
          </a:p>
          <a:p>
            <a:r>
              <a:rPr lang="en-US" dirty="0"/>
              <a:t>A is a line item of a transaction or report B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sz="2800" b="1" i="1" dirty="0" err="1" smtClean="0"/>
              <a:t>SalesLineItem</a:t>
            </a:r>
            <a:r>
              <a:rPr lang="en-US" i="1" dirty="0" smtClean="0"/>
              <a:t> is a line item of </a:t>
            </a:r>
            <a:r>
              <a:rPr lang="en-US" sz="2800" b="1" i="1" dirty="0" smtClean="0"/>
              <a:t>Sale</a:t>
            </a:r>
            <a:r>
              <a:rPr lang="en-US" sz="2800" i="1" dirty="0" smtClean="0"/>
              <a:t> transaction</a:t>
            </a:r>
            <a:endParaRPr lang="en-US" dirty="0"/>
          </a:p>
          <a:p>
            <a:r>
              <a:rPr lang="en-US" dirty="0"/>
              <a:t>A is a member of </a:t>
            </a:r>
            <a:r>
              <a:rPr lang="en-US" dirty="0" smtClean="0"/>
              <a:t>B</a:t>
            </a:r>
            <a:r>
              <a:rPr lang="en-US" sz="2800" i="1" dirty="0" smtClean="0"/>
              <a:t> </a:t>
            </a:r>
            <a:br>
              <a:rPr lang="en-US" sz="2800" i="1" dirty="0" smtClean="0"/>
            </a:br>
            <a:r>
              <a:rPr lang="en-US" sz="2800" b="1" i="1" dirty="0" smtClean="0"/>
              <a:t>Cashier</a:t>
            </a:r>
            <a:r>
              <a:rPr lang="en-US" sz="2800" i="1" dirty="0" smtClean="0"/>
              <a:t> is a member of </a:t>
            </a:r>
            <a:r>
              <a:rPr lang="en-US" sz="2800" b="1" i="1" dirty="0" smtClean="0"/>
              <a:t>Store</a:t>
            </a:r>
            <a:r>
              <a:rPr lang="en-US" sz="2800" i="1" dirty="0"/>
              <a:t>.</a:t>
            </a:r>
            <a:endParaRPr lang="en-US" dirty="0"/>
          </a:p>
          <a:p>
            <a:r>
              <a:rPr lang="en-US" dirty="0"/>
              <a:t>A uses or manages 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sz="2800" b="1" i="1" dirty="0" smtClean="0"/>
              <a:t>Cashier</a:t>
            </a:r>
            <a:r>
              <a:rPr lang="en-US" sz="2800" i="1" dirty="0" smtClean="0"/>
              <a:t> manages a </a:t>
            </a:r>
            <a:r>
              <a:rPr lang="en-US" sz="2800" b="1" i="1" dirty="0" smtClean="0"/>
              <a:t>Register</a:t>
            </a:r>
          </a:p>
          <a:p>
            <a:r>
              <a:rPr lang="en-US" dirty="0" smtClean="0"/>
              <a:t>A is an organizational subunit of B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b="1" i="1" dirty="0" smtClean="0"/>
              <a:t>Department</a:t>
            </a:r>
            <a:r>
              <a:rPr lang="en-US" i="1" dirty="0" smtClean="0"/>
              <a:t>  is an organization subunit of </a:t>
            </a:r>
            <a:r>
              <a:rPr lang="en-US" b="1" i="1" dirty="0" smtClean="0"/>
              <a:t>Store</a:t>
            </a:r>
          </a:p>
          <a:p>
            <a:endParaRPr lang="en-US" sz="2800" i="1" dirty="0"/>
          </a:p>
          <a:p>
            <a:endParaRPr lang="en-US" sz="2800" i="1" dirty="0"/>
          </a:p>
          <a:p>
            <a:endParaRPr lang="en-US" dirty="0"/>
          </a:p>
          <a:p>
            <a:endParaRPr lang="en-US" dirty="0"/>
          </a:p>
          <a:p>
            <a:pPr>
              <a:buFont typeface="Wingdings" pitchFamily="2" charset="2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759BD-043F-4D3F-A3E7-6561599B2A16}" type="slidenum">
              <a:rPr lang="en-US"/>
              <a:pPr/>
              <a:t>22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924800" cy="762000"/>
          </a:xfrm>
        </p:spPr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Even More Common Associations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534400" cy="4038600"/>
          </a:xfrm>
        </p:spPr>
        <p:txBody>
          <a:bodyPr/>
          <a:lstStyle/>
          <a:p>
            <a:r>
              <a:rPr lang="en-US" dirty="0"/>
              <a:t>A is related to a transaction 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sz="2800" b="1" i="1" dirty="0" smtClean="0"/>
              <a:t>Customer</a:t>
            </a:r>
            <a:r>
              <a:rPr lang="en-US" sz="2800" i="1" dirty="0" smtClean="0"/>
              <a:t> is related to a </a:t>
            </a:r>
            <a:r>
              <a:rPr lang="en-US" sz="2800" b="1" i="1" dirty="0" smtClean="0"/>
              <a:t>Payment</a:t>
            </a:r>
            <a:r>
              <a:rPr lang="en-US" i="1" dirty="0"/>
              <a:t> </a:t>
            </a:r>
            <a:r>
              <a:rPr lang="en-US" i="1" dirty="0" smtClean="0"/>
              <a:t>transaction</a:t>
            </a:r>
            <a:endParaRPr lang="en-US" sz="2800" i="1" dirty="0"/>
          </a:p>
          <a:p>
            <a:r>
              <a:rPr lang="en-US" dirty="0" smtClean="0"/>
              <a:t>Transaction A is </a:t>
            </a:r>
            <a:r>
              <a:rPr lang="en-US" dirty="0"/>
              <a:t>related to another transaction 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sz="2800" b="1" i="1" dirty="0" smtClean="0"/>
              <a:t>Payment</a:t>
            </a:r>
            <a:r>
              <a:rPr lang="en-US" sz="2800" i="1" dirty="0" smtClean="0"/>
              <a:t> transaction is related to </a:t>
            </a:r>
            <a:r>
              <a:rPr lang="en-US" sz="2800" b="1" i="1" dirty="0" smtClean="0"/>
              <a:t>Sale</a:t>
            </a:r>
            <a:r>
              <a:rPr lang="en-US" i="1" dirty="0"/>
              <a:t> </a:t>
            </a:r>
            <a:r>
              <a:rPr lang="en-US" i="1" dirty="0" smtClean="0"/>
              <a:t>transaction</a:t>
            </a:r>
            <a:endParaRPr lang="en-US" sz="2800" i="1" dirty="0"/>
          </a:p>
          <a:p>
            <a:r>
              <a:rPr lang="en-US" dirty="0" smtClean="0"/>
              <a:t>A </a:t>
            </a:r>
            <a:r>
              <a:rPr lang="en-US" dirty="0"/>
              <a:t>is owned by 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sz="2800" b="1" i="1" dirty="0" smtClean="0"/>
              <a:t>Register</a:t>
            </a:r>
            <a:r>
              <a:rPr lang="en-US" sz="2800" i="1" dirty="0" smtClean="0"/>
              <a:t> is owned by </a:t>
            </a:r>
            <a:r>
              <a:rPr lang="en-US" sz="2800" b="1" i="1" dirty="0" smtClean="0"/>
              <a:t>Store</a:t>
            </a:r>
            <a:endParaRPr lang="en-US" b="1" dirty="0"/>
          </a:p>
          <a:p>
            <a:r>
              <a:rPr lang="en-US" dirty="0"/>
              <a:t>A is an event related to 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sz="2800" b="1" i="1" dirty="0" smtClean="0"/>
              <a:t>Sale</a:t>
            </a:r>
            <a:r>
              <a:rPr lang="en-US" sz="2800" i="1" dirty="0" smtClean="0"/>
              <a:t> event is related to a </a:t>
            </a:r>
            <a:r>
              <a:rPr lang="en-US" sz="2800" b="1" i="1" dirty="0" smtClean="0"/>
              <a:t>Customer</a:t>
            </a:r>
            <a:r>
              <a:rPr lang="en-US" sz="2800" i="1" dirty="0" smtClean="0"/>
              <a:t>.</a:t>
            </a:r>
          </a:p>
          <a:p>
            <a:r>
              <a:rPr lang="en-US" dirty="0" smtClean="0"/>
              <a:t>A communicates with B</a:t>
            </a:r>
            <a:br>
              <a:rPr lang="en-US" dirty="0" smtClean="0"/>
            </a:br>
            <a:r>
              <a:rPr lang="en-US" b="1" i="1" dirty="0" smtClean="0"/>
              <a:t>Customer</a:t>
            </a:r>
            <a:r>
              <a:rPr lang="en-US" i="1" dirty="0" smtClean="0"/>
              <a:t> communicates with a </a:t>
            </a:r>
            <a:r>
              <a:rPr lang="en-US" b="1" i="1" dirty="0" smtClean="0"/>
              <a:t>Cashier</a:t>
            </a:r>
          </a:p>
          <a:p>
            <a:pPr>
              <a:buNone/>
            </a:pPr>
            <a:endParaRPr lang="en-US" sz="2800" i="1" dirty="0"/>
          </a:p>
          <a:p>
            <a:endParaRPr lang="en-US" sz="2800" i="1" dirty="0"/>
          </a:p>
          <a:p>
            <a:endParaRPr lang="en-US" dirty="0"/>
          </a:p>
          <a:p>
            <a:endParaRPr lang="en-US" dirty="0"/>
          </a:p>
          <a:p>
            <a:pPr>
              <a:buFont typeface="Wingdings" pitchFamily="2" charset="2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FD11E-1D30-4BC7-BF01-42D54FB0FBA1}" type="slidenum">
              <a:rPr lang="en-US"/>
              <a:pPr/>
              <a:t>23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302500" cy="7620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Associations Guidelines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038600"/>
          </a:xfrm>
        </p:spPr>
        <p:txBody>
          <a:bodyPr/>
          <a:lstStyle/>
          <a:p>
            <a:r>
              <a:rPr lang="en-US" dirty="0"/>
              <a:t>The knowledge of the relationship needs to be preserved for some duration.</a:t>
            </a:r>
            <a:endParaRPr lang="en-US" sz="2800" i="1" dirty="0"/>
          </a:p>
          <a:p>
            <a:r>
              <a:rPr lang="en-US" dirty="0"/>
              <a:t>Identifying conceptual classes is more important than identifying associations.</a:t>
            </a:r>
            <a:endParaRPr lang="en-US" sz="2800" i="1" dirty="0"/>
          </a:p>
          <a:p>
            <a:r>
              <a:rPr lang="en-US" dirty="0"/>
              <a:t>Avoid showing redundant or derivable associations.</a:t>
            </a:r>
            <a:endParaRPr lang="en-US" sz="2800" i="1" dirty="0"/>
          </a:p>
          <a:p>
            <a:endParaRPr lang="en-US" sz="2800" i="1" dirty="0"/>
          </a:p>
          <a:p>
            <a:endParaRPr lang="en-US" dirty="0"/>
          </a:p>
          <a:p>
            <a:endParaRPr lang="en-US" dirty="0"/>
          </a:p>
          <a:p>
            <a:pPr>
              <a:buFont typeface="Wingdings" pitchFamily="2" charset="2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822B7-23FC-4F4F-8FBF-97A8D2F8AFE6}" type="slidenum">
              <a:rPr lang="en-US"/>
              <a:pPr/>
              <a:t>24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302500" cy="7620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Roles</a:t>
            </a: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038600"/>
          </a:xfrm>
        </p:spPr>
        <p:txBody>
          <a:bodyPr/>
          <a:lstStyle/>
          <a:p>
            <a:r>
              <a:rPr lang="en-US" dirty="0"/>
              <a:t>Each end of an association is called a role.</a:t>
            </a:r>
            <a:endParaRPr lang="en-US" sz="2800" i="1" dirty="0"/>
          </a:p>
          <a:p>
            <a:r>
              <a:rPr lang="en-US" dirty="0"/>
              <a:t>Roles may have </a:t>
            </a:r>
            <a:endParaRPr lang="en-US" sz="2800" i="1" dirty="0"/>
          </a:p>
          <a:p>
            <a:pPr lvl="1"/>
            <a:r>
              <a:rPr lang="en-US" i="1" dirty="0"/>
              <a:t>name</a:t>
            </a:r>
          </a:p>
          <a:p>
            <a:pPr lvl="1"/>
            <a:r>
              <a:rPr lang="en-US" i="1" dirty="0"/>
              <a:t>multiplicity expression</a:t>
            </a:r>
          </a:p>
          <a:p>
            <a:pPr lvl="1"/>
            <a:r>
              <a:rPr lang="en-US" i="1" dirty="0"/>
              <a:t>navigability</a:t>
            </a:r>
            <a:endParaRPr lang="en-US" dirty="0"/>
          </a:p>
          <a:p>
            <a:pPr>
              <a:buFont typeface="Wingdings" pitchFamily="2" charset="2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6261C-928E-4A54-B48C-4D3598A562EB}" type="slidenum">
              <a:rPr lang="en-US"/>
              <a:pPr/>
              <a:t>25</a:t>
            </a:fld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302500" cy="7620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Multiplicity</a:t>
            </a:r>
            <a:endParaRPr 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0386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number of instances of a class A ,that can be associated with one instance of class </a:t>
            </a:r>
            <a:r>
              <a:rPr lang="en-US" dirty="0" smtClean="0"/>
              <a:t>B</a:t>
            </a:r>
            <a:endParaRPr lang="en-US" dirty="0"/>
          </a:p>
          <a:p>
            <a:r>
              <a:rPr lang="en-US" dirty="0" err="1"/>
              <a:t>Eg</a:t>
            </a:r>
            <a:r>
              <a:rPr lang="en-US" dirty="0"/>
              <a:t>: </a:t>
            </a:r>
            <a:r>
              <a:rPr lang="en-US" dirty="0" smtClean="0"/>
              <a:t>Person </a:t>
            </a:r>
            <a:r>
              <a:rPr lang="en-US" dirty="0"/>
              <a:t>can be married to 1 person at any particular time</a:t>
            </a:r>
            <a:r>
              <a:rPr lang="en-US" dirty="0" smtClean="0"/>
              <a:t>. But </a:t>
            </a:r>
            <a:r>
              <a:rPr lang="en-US" dirty="0"/>
              <a:t>over a span of time one person can be married to many persons.</a:t>
            </a:r>
          </a:p>
          <a:p>
            <a:pPr>
              <a:buFont typeface="Wingdings" pitchFamily="2" charset="2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648B2-CD5C-422F-BB7B-9AE8056AD015}" type="slidenum">
              <a:rPr lang="en-US"/>
              <a:pPr/>
              <a:t>26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302500" cy="7620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Multiplicity</a:t>
            </a:r>
            <a:endParaRPr lang="en-US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8208963" cy="4038600"/>
          </a:xfrm>
        </p:spPr>
        <p:txBody>
          <a:bodyPr/>
          <a:lstStyle/>
          <a:p>
            <a:endParaRPr lang="en-US"/>
          </a:p>
          <a:p>
            <a:pPr>
              <a:buFont typeface="Wingdings" pitchFamily="2" charset="2"/>
              <a:buChar char="•"/>
            </a:pPr>
            <a:endParaRPr lang="en-US"/>
          </a:p>
        </p:txBody>
      </p:sp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914400" y="-304800"/>
          <a:ext cx="5715000" cy="563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19" name="Document" r:id="rId4" imgW="5715000" imgH="5717520" progId="Word.Document.8">
                  <p:embed/>
                </p:oleObj>
              </mc:Choice>
              <mc:Fallback>
                <p:oleObj name="Document" r:id="rId4" imgW="5715000" imgH="5717520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-304800"/>
                        <a:ext cx="5715000" cy="563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219200" y="5486400"/>
            <a:ext cx="571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Fig 3 Multiplicity on an association.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2C504-592B-4166-817B-857A13D11AEF}" type="slidenum">
              <a:rPr lang="en-US"/>
              <a:pPr/>
              <a:t>27</a:t>
            </a:fld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302500" cy="7620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Multiplicity</a:t>
            </a:r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8208963" cy="4038600"/>
          </a:xfrm>
        </p:spPr>
        <p:txBody>
          <a:bodyPr/>
          <a:lstStyle/>
          <a:p>
            <a:endParaRPr lang="en-US"/>
          </a:p>
          <a:p>
            <a:pPr>
              <a:buFont typeface="Wingdings" pitchFamily="2" charset="2"/>
              <a:buChar char="•"/>
            </a:pPr>
            <a:endParaRPr lang="en-US"/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2743200" y="6172200"/>
            <a:ext cx="403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Fig 4. Multiplicity values.</a:t>
            </a:r>
          </a:p>
        </p:txBody>
      </p:sp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1905000" y="1524000"/>
          <a:ext cx="5486400" cy="468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3" name="Document" r:id="rId4" imgW="5486400" imgH="4686480" progId="Word.Document.8">
                  <p:embed/>
                </p:oleObj>
              </mc:Choice>
              <mc:Fallback>
                <p:oleObj name="Document" r:id="rId4" imgW="5486400" imgH="4686480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524000"/>
                        <a:ext cx="5486400" cy="4686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A4E92-3916-4A49-A7B4-3E5B010DF828}" type="slidenum">
              <a:rPr lang="en-US"/>
              <a:pPr/>
              <a:t>28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302500" cy="7620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Naming Associations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038600"/>
          </a:xfrm>
        </p:spPr>
        <p:txBody>
          <a:bodyPr/>
          <a:lstStyle/>
          <a:p>
            <a:r>
              <a:rPr lang="en-US" dirty="0"/>
              <a:t>Name an association based on </a:t>
            </a:r>
            <a:r>
              <a:rPr lang="en-US" dirty="0" err="1"/>
              <a:t>TypeName-VerbPhrase-TypeName</a:t>
            </a:r>
            <a:r>
              <a:rPr lang="en-US" dirty="0"/>
              <a:t> format.</a:t>
            </a:r>
          </a:p>
          <a:p>
            <a:r>
              <a:rPr lang="en-US" dirty="0"/>
              <a:t>Names should start with a capital letter.</a:t>
            </a:r>
          </a:p>
          <a:p>
            <a:r>
              <a:rPr lang="en-US" dirty="0"/>
              <a:t>Legal formats are:</a:t>
            </a:r>
          </a:p>
          <a:p>
            <a:pPr lvl="1"/>
            <a:r>
              <a:rPr lang="en-US" dirty="0"/>
              <a:t>Paid-by</a:t>
            </a:r>
          </a:p>
          <a:p>
            <a:pPr lvl="1"/>
            <a:r>
              <a:rPr lang="en-US" dirty="0" err="1"/>
              <a:t>PaidBy</a:t>
            </a:r>
            <a:endParaRPr lang="en-US" dirty="0"/>
          </a:p>
          <a:p>
            <a:pPr>
              <a:buFont typeface="Wingdings" pitchFamily="2" charset="2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DAE8E-2D4B-48ED-816A-21D37690A5B8}" type="slidenum">
              <a:rPr lang="en-US"/>
              <a:pPr/>
              <a:t>29</a:t>
            </a:fld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302500" cy="7620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 Associations Names</a:t>
            </a:r>
            <a:endParaRPr lang="en-US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8208963" cy="4038600"/>
          </a:xfrm>
        </p:spPr>
        <p:txBody>
          <a:bodyPr/>
          <a:lstStyle/>
          <a:p>
            <a:endParaRPr lang="en-US"/>
          </a:p>
          <a:p>
            <a:endParaRPr lang="en-US"/>
          </a:p>
        </p:txBody>
      </p:sp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685800" y="990600"/>
          <a:ext cx="6223000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67" name="Document" r:id="rId4" imgW="6223680" imgH="5029200" progId="Word.Document.8">
                  <p:embed/>
                </p:oleObj>
              </mc:Choice>
              <mc:Fallback>
                <p:oleObj name="Document" r:id="rId4" imgW="6223680" imgH="5029200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990600"/>
                        <a:ext cx="6223000" cy="502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600200" y="6096000"/>
            <a:ext cx="464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Fig 5.Association names.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5B574CB-ABCE-47DF-BD7F-67AB10DF85D9}" type="slidenum">
              <a:rPr lang="en-US">
                <a:latin typeface="Times New Roman" pitchFamily="18" charset="0"/>
              </a:rPr>
              <a:pPr/>
              <a:t>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Domain Model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038600"/>
          </a:xfrm>
        </p:spPr>
        <p:txBody>
          <a:bodyPr/>
          <a:lstStyle/>
          <a:p>
            <a:pPr eaLnBrk="1" hangingPunct="1"/>
            <a:r>
              <a:rPr lang="en-US" dirty="0" smtClean="0"/>
              <a:t>Illustrates meaningful conceptual classes in a problem domain.</a:t>
            </a:r>
          </a:p>
          <a:p>
            <a:pPr eaLnBrk="1" hangingPunct="1"/>
            <a:r>
              <a:rPr lang="en-US" dirty="0" smtClean="0"/>
              <a:t>Represents of real-world concepts, not software components.</a:t>
            </a:r>
          </a:p>
          <a:p>
            <a:pPr lvl="1" eaLnBrk="1" hangingPunct="1"/>
            <a:r>
              <a:rPr lang="en-US" dirty="0" smtClean="0"/>
              <a:t>Doesn’t describe software classes, or software objects and their responsibilities.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99B33-FC0F-4CA1-ACBA-9C631E60F254}" type="slidenum">
              <a:rPr lang="en-US"/>
              <a:pPr/>
              <a:t>30</a:t>
            </a:fld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302500" cy="7620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Cleaning </a:t>
            </a:r>
            <a:r>
              <a:rPr lang="en-US" dirty="0" smtClean="0">
                <a:cs typeface="Times New Roman" pitchFamily="18" charset="0"/>
              </a:rPr>
              <a:t>Associations</a:t>
            </a:r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724400"/>
          </a:xfrm>
        </p:spPr>
        <p:txBody>
          <a:bodyPr/>
          <a:lstStyle/>
          <a:p>
            <a:r>
              <a:rPr lang="en-US" dirty="0"/>
              <a:t>Do not overwhelm the domain model with associations that are not strongly </a:t>
            </a:r>
            <a:r>
              <a:rPr lang="en-US" dirty="0" smtClean="0"/>
              <a:t>required</a:t>
            </a:r>
            <a:endParaRPr lang="en-US" dirty="0"/>
          </a:p>
          <a:p>
            <a:r>
              <a:rPr lang="en-US" dirty="0"/>
              <a:t>Use need-to-know criterion for maintaining associations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in doubt if the concept is required, keep the concept.</a:t>
            </a:r>
          </a:p>
          <a:p>
            <a:r>
              <a:rPr lang="en-US" dirty="0" smtClean="0"/>
              <a:t>When in doubt if the association is required, drop it.</a:t>
            </a:r>
          </a:p>
          <a:p>
            <a:r>
              <a:rPr lang="en-US" dirty="0" smtClean="0"/>
              <a:t>Do not keep derivable associations.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E3F24-0655-4072-8CAE-56C6A1E5B9AA}" type="slidenum">
              <a:rPr lang="en-US"/>
              <a:pPr/>
              <a:t>31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6477000" cy="7620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A partial domain model</a:t>
            </a:r>
            <a:endParaRPr lang="en-US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208963" cy="4724400"/>
          </a:xfrm>
        </p:spPr>
        <p:txBody>
          <a:bodyPr/>
          <a:lstStyle/>
          <a:p>
            <a:endParaRPr lang="en-US"/>
          </a:p>
          <a:p>
            <a:endParaRPr lang="en-US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685800" y="925513"/>
          <a:ext cx="7696200" cy="593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5" name="Document" r:id="rId4" imgW="6635571" imgH="7541584" progId="Word.Document.8">
                  <p:embed/>
                </p:oleObj>
              </mc:Choice>
              <mc:Fallback>
                <p:oleObj name="Document" r:id="rId4" imgW="6635571" imgH="7541584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925513"/>
                        <a:ext cx="7696200" cy="5932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473C1-7F4C-4019-B292-441B5DAF4760}" type="slidenum">
              <a:rPr lang="en-US"/>
              <a:pPr/>
              <a:t>32</a:t>
            </a:fld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6477000" cy="1431925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Without need-to-know associations</a:t>
            </a:r>
            <a:endParaRPr lang="en-US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208963" cy="4724400"/>
          </a:xfrm>
        </p:spPr>
        <p:txBody>
          <a:bodyPr/>
          <a:lstStyle/>
          <a:p>
            <a:endParaRPr lang="en-US"/>
          </a:p>
          <a:p>
            <a:endParaRPr lang="en-US"/>
          </a:p>
        </p:txBody>
      </p:sp>
      <p:graphicFrame>
        <p:nvGraphicFramePr>
          <p:cNvPr id="35847" name="Object 7"/>
          <p:cNvGraphicFramePr>
            <a:graphicFrameLocks noChangeAspect="1"/>
          </p:cNvGraphicFramePr>
          <p:nvPr/>
        </p:nvGraphicFramePr>
        <p:xfrm>
          <a:off x="685800" y="1555750"/>
          <a:ext cx="7239000" cy="5049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39" name="Document" r:id="rId4" imgW="7201080" imgH="7543800" progId="Word.Document.8">
                  <p:embed/>
                </p:oleObj>
              </mc:Choice>
              <mc:Fallback>
                <p:oleObj name="Document" r:id="rId4" imgW="7201080" imgH="7543800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555750"/>
                        <a:ext cx="7239000" cy="5049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FCA1-7F75-488C-A638-FFAB9D1C697F}" type="slidenum">
              <a:rPr lang="en-US"/>
              <a:pPr/>
              <a:t>33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 smtClean="0"/>
              <a:t>Attributes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2514600"/>
          </a:xfrm>
        </p:spPr>
        <p:txBody>
          <a:bodyPr/>
          <a:lstStyle/>
          <a:p>
            <a:r>
              <a:rPr lang="en-US" dirty="0" smtClean="0"/>
              <a:t>We must identify, specify, and distinguish attributes in a domain model correctly</a:t>
            </a:r>
          </a:p>
          <a:p>
            <a:r>
              <a:rPr lang="en-US" sz="2800" dirty="0" smtClean="0"/>
              <a:t>After </a:t>
            </a:r>
            <a:r>
              <a:rPr lang="en-US" sz="2800" dirty="0"/>
              <a:t>establishing classes based on the concepts of use case scenarios, the scenarios are examined to discover attributes</a:t>
            </a:r>
          </a:p>
          <a:p>
            <a:r>
              <a:rPr lang="en-US" sz="2800" dirty="0"/>
              <a:t>Attributes are logical data values of an object</a:t>
            </a:r>
            <a:r>
              <a:rPr lang="en-US" sz="2400" dirty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FD5BA-6EFA-4E19-A327-F3D16D77A3D1}" type="slidenum">
              <a:rPr lang="en-US"/>
              <a:pPr/>
              <a:t>34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UML Attribute Notation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676400" y="2971800"/>
          <a:ext cx="5902325" cy="223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63" name="Visio" r:id="rId3" imgW="6246876" imgH="2520493" progId="Visio.Drawing.11">
                  <p:embed/>
                </p:oleObj>
              </mc:Choice>
              <mc:Fallback>
                <p:oleObj name="Visio" r:id="rId3" imgW="6246876" imgH="2520493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971800"/>
                        <a:ext cx="5902325" cy="223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7324B-CF63-4C7C-98D7-7918651582EB}" type="slidenum">
              <a:rPr lang="en-US"/>
              <a:pPr/>
              <a:t>35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Valid Attribute Types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29600" cy="4530725"/>
          </a:xfrm>
        </p:spPr>
        <p:txBody>
          <a:bodyPr/>
          <a:lstStyle/>
          <a:p>
            <a:r>
              <a:rPr lang="en-US" dirty="0"/>
              <a:t>K</a:t>
            </a:r>
            <a:r>
              <a:rPr lang="en-US" dirty="0" smtClean="0"/>
              <a:t>eep </a:t>
            </a:r>
            <a:r>
              <a:rPr lang="en-US" dirty="0"/>
              <a:t>attributes simple</a:t>
            </a:r>
          </a:p>
          <a:p>
            <a:r>
              <a:rPr lang="en-US" dirty="0"/>
              <a:t>Distinguish between conceptual and implementation perspectives</a:t>
            </a:r>
          </a:p>
          <a:p>
            <a:r>
              <a:rPr lang="en-US" dirty="0"/>
              <a:t>Identify data types 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A8CBC-F50E-47A6-AE2D-7F4E53C5FCCC}" type="slidenum">
              <a:rPr lang="en-US"/>
              <a:pPr/>
              <a:t>36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302500" cy="1190625"/>
          </a:xfrm>
        </p:spPr>
        <p:txBody>
          <a:bodyPr/>
          <a:lstStyle/>
          <a:p>
            <a:r>
              <a:rPr lang="en-US" dirty="0"/>
              <a:t>Relate with associations, not attributes</a:t>
            </a:r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1295400" y="2209800"/>
          <a:ext cx="6019800" cy="351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87" name="Visio" r:id="rId3" imgW="7447788" imgH="5240934" progId="Visio.Drawing.11">
                  <p:embed/>
                </p:oleObj>
              </mc:Choice>
              <mc:Fallback>
                <p:oleObj name="Visio" r:id="rId3" imgW="7447788" imgH="5240934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209800"/>
                        <a:ext cx="6019800" cy="351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6640D-7858-4F1D-8513-BE16F113830C}" type="slidenum">
              <a:rPr lang="en-US"/>
              <a:pPr/>
              <a:t>37</a:t>
            </a:fld>
            <a:endParaRPr 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09600" y="685800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4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Non-Primitive Attribute Data Types</a:t>
            </a:r>
            <a:endParaRPr lang="en-US" sz="44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609600" y="15240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2800" dirty="0" smtClean="0">
                <a:latin typeface="+mn-lt"/>
              </a:rPr>
              <a:t>Domain Model attribute data types are typically primitive (e.g., number or string)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2800" dirty="0" smtClean="0">
                <a:latin typeface="+mn-lt"/>
              </a:rPr>
              <a:t>Represent </a:t>
            </a:r>
            <a:r>
              <a:rPr lang="en-US" sz="2800" smtClean="0">
                <a:latin typeface="+mn-lt"/>
              </a:rPr>
              <a:t>as non-primitive </a:t>
            </a:r>
            <a:r>
              <a:rPr lang="en-US" sz="2800" dirty="0" smtClean="0">
                <a:latin typeface="+mn-lt"/>
              </a:rPr>
              <a:t>if attribute:</a:t>
            </a:r>
            <a:endParaRPr lang="en-US" sz="2800" dirty="0"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2800" dirty="0" smtClean="0">
                <a:latin typeface="+mn-lt"/>
              </a:rPr>
              <a:t>Is </a:t>
            </a:r>
            <a:r>
              <a:rPr lang="en-US" sz="2800" dirty="0">
                <a:latin typeface="+mn-lt"/>
              </a:rPr>
              <a:t>composed of separate </a:t>
            </a:r>
            <a:r>
              <a:rPr lang="en-US" sz="2800" dirty="0" smtClean="0">
                <a:latin typeface="+mn-lt"/>
              </a:rPr>
              <a:t>sections </a:t>
            </a:r>
            <a:br>
              <a:rPr lang="en-US" sz="2800" dirty="0" smtClean="0">
                <a:latin typeface="+mn-lt"/>
              </a:rPr>
            </a:br>
            <a:r>
              <a:rPr lang="en-US" sz="2800" dirty="0" smtClean="0">
                <a:latin typeface="+mn-lt"/>
              </a:rPr>
              <a:t>e.g., phone </a:t>
            </a:r>
            <a:r>
              <a:rPr lang="en-US" sz="2800" dirty="0">
                <a:latin typeface="+mn-lt"/>
              </a:rPr>
              <a:t>number, name of </a:t>
            </a:r>
            <a:r>
              <a:rPr lang="en-US" sz="2800" dirty="0" smtClean="0">
                <a:latin typeface="+mn-lt"/>
              </a:rPr>
              <a:t>person</a:t>
            </a:r>
            <a:endParaRPr lang="en-US" sz="2800" dirty="0"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2800" dirty="0" smtClean="0">
                <a:latin typeface="+mn-lt"/>
              </a:rPr>
              <a:t>Has associated operations, </a:t>
            </a:r>
            <a:r>
              <a:rPr lang="en-US" sz="2800" dirty="0">
                <a:latin typeface="+mn-lt"/>
              </a:rPr>
              <a:t>such as </a:t>
            </a:r>
            <a:r>
              <a:rPr lang="en-US" sz="2800" dirty="0" smtClean="0">
                <a:latin typeface="+mn-lt"/>
              </a:rPr>
              <a:t>validation </a:t>
            </a:r>
            <a:br>
              <a:rPr lang="en-US" sz="2800" dirty="0" smtClean="0">
                <a:latin typeface="+mn-lt"/>
              </a:rPr>
            </a:br>
            <a:r>
              <a:rPr lang="en-US" sz="2800" dirty="0" smtClean="0">
                <a:latin typeface="+mn-lt"/>
              </a:rPr>
              <a:t>e.g., credit card number</a:t>
            </a:r>
            <a:endParaRPr lang="en-US" sz="2800" dirty="0"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2800" dirty="0" smtClean="0">
                <a:latin typeface="+mn-lt"/>
              </a:rPr>
              <a:t>Has </a:t>
            </a:r>
            <a:r>
              <a:rPr lang="en-US" sz="2800" dirty="0">
                <a:latin typeface="+mn-lt"/>
              </a:rPr>
              <a:t>other </a:t>
            </a:r>
            <a:r>
              <a:rPr lang="en-US" sz="2800" dirty="0" smtClean="0">
                <a:latin typeface="+mn-lt"/>
              </a:rPr>
              <a:t>attributes </a:t>
            </a:r>
            <a:br>
              <a:rPr lang="en-US" sz="2800" dirty="0" smtClean="0">
                <a:latin typeface="+mn-lt"/>
              </a:rPr>
            </a:br>
            <a:r>
              <a:rPr lang="en-US" sz="2800" dirty="0" smtClean="0">
                <a:latin typeface="+mn-lt"/>
              </a:rPr>
              <a:t>e.g. promotional </a:t>
            </a:r>
            <a:r>
              <a:rPr lang="en-US" sz="2800" dirty="0">
                <a:latin typeface="+mn-lt"/>
              </a:rPr>
              <a:t>price could have a start date and end </a:t>
            </a:r>
            <a:r>
              <a:rPr lang="en-US" sz="2800" dirty="0" smtClean="0">
                <a:latin typeface="+mn-lt"/>
              </a:rPr>
              <a:t>date</a:t>
            </a: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C91D1-377B-44C5-850F-65BEF17F1727}" type="slidenum">
              <a:rPr lang="en-US"/>
              <a:pPr/>
              <a:t>38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302500" cy="1249363"/>
          </a:xfrm>
        </p:spPr>
        <p:txBody>
          <a:bodyPr/>
          <a:lstStyle/>
          <a:p>
            <a:r>
              <a:rPr lang="en-US" kern="1200" dirty="0"/>
              <a:t>If the attribute class is a data type, it may be </a:t>
            </a:r>
            <a:r>
              <a:rPr lang="en-US" kern="1200" dirty="0" smtClean="0"/>
              <a:t>shown</a:t>
            </a:r>
            <a:endParaRPr lang="en-US" kern="1200" dirty="0"/>
          </a:p>
        </p:txBody>
      </p:sp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838200" y="2286000"/>
          <a:ext cx="7234238" cy="287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5" name="Visio" r:id="rId3" imgW="7656576" imgH="3899814" progId="Visio.Drawing.11">
                  <p:embed/>
                </p:oleObj>
              </mc:Choice>
              <mc:Fallback>
                <p:oleObj name="Visio" r:id="rId3" imgW="7656576" imgH="3899814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286000"/>
                        <a:ext cx="7234238" cy="287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4346F-F6BF-4AA0-B2F8-62D505BC7BDF}" type="slidenum">
              <a:rPr lang="en-US"/>
              <a:pPr/>
              <a:t>39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302500" cy="960438"/>
          </a:xfrm>
        </p:spPr>
        <p:txBody>
          <a:bodyPr/>
          <a:lstStyle/>
          <a:p>
            <a:r>
              <a:rPr lang="en-US" kern="1200" dirty="0"/>
              <a:t>No </a:t>
            </a:r>
            <a:r>
              <a:rPr lang="en-US" kern="1200" dirty="0" smtClean="0"/>
              <a:t>Attributes </a:t>
            </a:r>
            <a:r>
              <a:rPr lang="en-US" kern="1200" dirty="0"/>
              <a:t>as Foreign Key</a:t>
            </a:r>
          </a:p>
        </p:txBody>
      </p:sp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1066800" y="1752600"/>
          <a:ext cx="7037388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59" name="Visio" r:id="rId3" imgW="7447788" imgH="5423814" progId="Visio.Drawing.11">
                  <p:embed/>
                </p:oleObj>
              </mc:Choice>
              <mc:Fallback>
                <p:oleObj name="Visio" r:id="rId3" imgW="7447788" imgH="5423814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1752600"/>
                        <a:ext cx="7037388" cy="335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1066800" y="5257800"/>
            <a:ext cx="75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Use Associations, not Attributes, to represent Foreign Keys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96492E-B65B-465C-A86B-A2B8D94FB55C}" type="slidenum">
              <a:rPr lang="en-US">
                <a:latin typeface="Times New Roman" pitchFamily="18" charset="0"/>
              </a:rPr>
              <a:pPr/>
              <a:t>4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302500" cy="1431925"/>
          </a:xfrm>
        </p:spPr>
        <p:txBody>
          <a:bodyPr/>
          <a:lstStyle/>
          <a:p>
            <a:pPr eaLnBrk="1" hangingPunct="1"/>
            <a:r>
              <a:rPr lang="en-US" dirty="0" smtClean="0"/>
              <a:t>Domain Model is Important OOA Artifact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191000"/>
          </a:xfrm>
        </p:spPr>
        <p:txBody>
          <a:bodyPr/>
          <a:lstStyle/>
          <a:p>
            <a:pPr eaLnBrk="1" hangingPunct="1"/>
            <a:r>
              <a:rPr lang="en-US" dirty="0" smtClean="0"/>
              <a:t>Identifies set of conceptual classes, and is at the heart of object oriented analysis.</a:t>
            </a:r>
          </a:p>
          <a:p>
            <a:pPr eaLnBrk="1" hangingPunct="1"/>
            <a:r>
              <a:rPr lang="en-US" dirty="0" smtClean="0"/>
              <a:t>Representation of the decomposition of a domain into conceptual classes  </a:t>
            </a:r>
          </a:p>
          <a:p>
            <a:pPr eaLnBrk="1" hangingPunct="1"/>
            <a:r>
              <a:rPr lang="en-US" dirty="0" smtClean="0"/>
              <a:t>Visual dictionary of noteworthy abstractions.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D9F55-71A2-454C-B407-F1E2858CD715}" type="slidenum">
              <a:rPr lang="en-US"/>
              <a:pPr/>
              <a:t>40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/>
              <a:t>Domain Model Conclusion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4530725"/>
          </a:xfrm>
        </p:spPr>
        <p:txBody>
          <a:bodyPr/>
          <a:lstStyle/>
          <a:p>
            <a:r>
              <a:rPr lang="en-US" sz="3000" dirty="0" smtClean="0"/>
              <a:t>A </a:t>
            </a:r>
            <a:r>
              <a:rPr lang="en-US" sz="3000" dirty="0"/>
              <a:t>good domain model captures the essential abstractions and information required  to understand the domain in context of current </a:t>
            </a:r>
            <a:r>
              <a:rPr lang="en-US" sz="3000" dirty="0" smtClean="0"/>
              <a:t>requirements</a:t>
            </a:r>
          </a:p>
          <a:p>
            <a:r>
              <a:rPr lang="en-US" sz="3000" dirty="0" smtClean="0"/>
              <a:t>It </a:t>
            </a:r>
            <a:r>
              <a:rPr lang="en-US" sz="3000" dirty="0"/>
              <a:t>aids people in understanding the </a:t>
            </a:r>
            <a:r>
              <a:rPr lang="en-US" sz="3000" dirty="0" smtClean="0"/>
              <a:t>domain</a:t>
            </a:r>
          </a:p>
          <a:p>
            <a:pPr lvl="1"/>
            <a:r>
              <a:rPr lang="en-US" dirty="0" smtClean="0"/>
              <a:t>concepts </a:t>
            </a:r>
            <a:r>
              <a:rPr lang="en-US" dirty="0"/>
              <a:t>, terminology, and the relationships.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F5B4C29-BDBC-47F5-B976-A9214E18415C}" type="slidenum">
              <a:rPr lang="en-US">
                <a:latin typeface="Times New Roman" pitchFamily="18" charset="0"/>
              </a:rPr>
              <a:pPr/>
              <a:t>5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302500" cy="1431925"/>
          </a:xfrm>
        </p:spPr>
        <p:txBody>
          <a:bodyPr/>
          <a:lstStyle/>
          <a:p>
            <a:pPr eaLnBrk="1" hangingPunct="1"/>
            <a:r>
              <a:rPr lang="en-US" dirty="0" smtClean="0"/>
              <a:t>Domain Model UML Notation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191000"/>
          </a:xfrm>
        </p:spPr>
        <p:txBody>
          <a:bodyPr/>
          <a:lstStyle/>
          <a:p>
            <a:pPr eaLnBrk="1" hangingPunct="1"/>
            <a:r>
              <a:rPr lang="en-US" dirty="0" smtClean="0"/>
              <a:t>Illustrated using class diagrams </a:t>
            </a:r>
          </a:p>
          <a:p>
            <a:pPr eaLnBrk="1" hangingPunct="1"/>
            <a:r>
              <a:rPr lang="en-US" dirty="0" smtClean="0"/>
              <a:t>No operations/methods are defined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It may contain:</a:t>
            </a:r>
          </a:p>
          <a:p>
            <a:pPr eaLnBrk="1" hangingPunct="1"/>
            <a:r>
              <a:rPr lang="en-US" dirty="0" smtClean="0"/>
              <a:t>Domain Objects or Conceptual Classes</a:t>
            </a:r>
          </a:p>
          <a:p>
            <a:pPr eaLnBrk="1" hangingPunct="1"/>
            <a:r>
              <a:rPr lang="en-US" dirty="0" smtClean="0"/>
              <a:t>Associations between conceptual classes</a:t>
            </a:r>
          </a:p>
          <a:p>
            <a:pPr eaLnBrk="1" hangingPunct="1"/>
            <a:r>
              <a:rPr lang="en-US" dirty="0" smtClean="0"/>
              <a:t>Attributes of conceptual classes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24ED24-AAA1-4700-8D0D-F742728D08BC}" type="slidenum">
              <a:rPr lang="en-US">
                <a:latin typeface="Times New Roman" pitchFamily="18" charset="0"/>
              </a:rPr>
              <a:pPr/>
              <a:t>6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302500" cy="1431925"/>
          </a:xfrm>
        </p:spPr>
        <p:txBody>
          <a:bodyPr/>
          <a:lstStyle/>
          <a:p>
            <a:pPr eaLnBrk="1" hangingPunct="1"/>
            <a:r>
              <a:rPr lang="en-US" dirty="0" smtClean="0"/>
              <a:t>A Domain Model is not a Software Artifact</a:t>
            </a:r>
          </a:p>
        </p:txBody>
      </p:sp>
      <p:graphicFrame>
        <p:nvGraphicFramePr>
          <p:cNvPr id="8214" name="Group 22"/>
          <p:cNvGraphicFramePr>
            <a:graphicFrameLocks noGrp="1"/>
          </p:cNvGraphicFramePr>
          <p:nvPr/>
        </p:nvGraphicFramePr>
        <p:xfrm>
          <a:off x="609600" y="2819400"/>
          <a:ext cx="3048000" cy="2743200"/>
        </p:xfrm>
        <a:graphic>
          <a:graphicData uri="http://schemas.openxmlformats.org/drawingml/2006/table">
            <a:tbl>
              <a:tblPr/>
              <a:tblGrid>
                <a:gridCol w="3048000"/>
              </a:tblGrid>
              <a:tr h="927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1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265" name="Group 73"/>
          <p:cNvGraphicFramePr>
            <a:graphicFrameLocks noGrp="1"/>
          </p:cNvGraphicFramePr>
          <p:nvPr/>
        </p:nvGraphicFramePr>
        <p:xfrm>
          <a:off x="5715000" y="2667000"/>
          <a:ext cx="2667000" cy="1036320"/>
        </p:xfrm>
        <a:graphic>
          <a:graphicData uri="http://schemas.openxmlformats.org/drawingml/2006/table">
            <a:tbl>
              <a:tblPr/>
              <a:tblGrid>
                <a:gridCol w="2667000"/>
              </a:tblGrid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SalesDatabase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257" name="Group 65"/>
          <p:cNvGraphicFramePr>
            <a:graphicFrameLocks noGrp="1"/>
          </p:cNvGraphicFramePr>
          <p:nvPr/>
        </p:nvGraphicFramePr>
        <p:xfrm>
          <a:off x="5943600" y="3962400"/>
          <a:ext cx="2286000" cy="2134172"/>
        </p:xfrm>
        <a:graphic>
          <a:graphicData uri="http://schemas.openxmlformats.org/drawingml/2006/table">
            <a:tbl>
              <a:tblPr/>
              <a:tblGrid>
                <a:gridCol w="2286000"/>
              </a:tblGrid>
              <a:tr h="271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Print()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02" name="Rectangle 64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3810000" cy="762000"/>
          </a:xfrm>
          <a:noFill/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A Conceptual class:</a:t>
            </a:r>
          </a:p>
        </p:txBody>
      </p:sp>
      <p:sp>
        <p:nvSpPr>
          <p:cNvPr id="28703" name="Rectangle 67"/>
          <p:cNvSpPr>
            <a:spLocks noChangeArrowheads="1"/>
          </p:cNvSpPr>
          <p:nvPr/>
        </p:nvSpPr>
        <p:spPr bwMode="auto">
          <a:xfrm>
            <a:off x="5181600" y="1752600"/>
            <a:ext cx="381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Clr>
                <a:srgbClr val="CCFF33"/>
              </a:buClr>
              <a:buSzPct val="70000"/>
              <a:buFont typeface="Wingdings" pitchFamily="2" charset="2"/>
              <a:buNone/>
            </a:pPr>
            <a:r>
              <a:rPr lang="en-US" sz="3200">
                <a:latin typeface="Arial" charset="0"/>
              </a:rPr>
              <a:t>Software Artifacts:</a:t>
            </a:r>
          </a:p>
        </p:txBody>
      </p:sp>
      <p:sp>
        <p:nvSpPr>
          <p:cNvPr id="28704" name="Rectangle 74"/>
          <p:cNvSpPr>
            <a:spLocks noChangeArrowheads="1"/>
          </p:cNvSpPr>
          <p:nvPr/>
        </p:nvSpPr>
        <p:spPr bwMode="auto">
          <a:xfrm>
            <a:off x="3810000" y="3810000"/>
            <a:ext cx="1828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Clr>
                <a:srgbClr val="CCFF33"/>
              </a:buClr>
              <a:buSzPct val="70000"/>
              <a:buFont typeface="Wingdings" pitchFamily="2" charset="2"/>
              <a:buNone/>
            </a:pPr>
            <a:r>
              <a:rPr lang="en-US" sz="3200">
                <a:latin typeface="Arial" charset="0"/>
              </a:rPr>
              <a:t>vs.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7D751F-2D3B-48D7-B3AA-0A35B33D3E5C}" type="slidenum">
              <a:rPr lang="en-US">
                <a:latin typeface="Times New Roman" pitchFamily="18" charset="0"/>
              </a:rPr>
              <a:pPr/>
              <a:t>7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Iterative Decomposition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419600"/>
          </a:xfrm>
        </p:spPr>
        <p:txBody>
          <a:bodyPr/>
          <a:lstStyle/>
          <a:p>
            <a:pPr eaLnBrk="1" hangingPunct="1"/>
            <a:r>
              <a:rPr lang="en-US" b="1" dirty="0" smtClean="0"/>
              <a:t>Decomposition </a:t>
            </a:r>
            <a:r>
              <a:rPr lang="en-US" dirty="0" smtClean="0"/>
              <a:t>(</a:t>
            </a:r>
            <a:r>
              <a:rPr lang="en-US" i="1" dirty="0" smtClean="0"/>
              <a:t>factoring</a:t>
            </a:r>
            <a:r>
              <a:rPr lang="en-US" dirty="0" smtClean="0"/>
              <a:t>) the process by which a complex problem or system is broken down into parts that are easier to conceive, understand, program, and maintain.</a:t>
            </a:r>
          </a:p>
          <a:p>
            <a:pPr eaLnBrk="1" hangingPunct="1"/>
            <a:r>
              <a:rPr lang="en-US" dirty="0" smtClean="0"/>
              <a:t>Object-oriented analysis is decomposed structurally by classes and objects </a:t>
            </a:r>
          </a:p>
          <a:p>
            <a:pPr eaLnBrk="1" hangingPunct="1"/>
            <a:r>
              <a:rPr lang="en-US" dirty="0" smtClean="0"/>
              <a:t>During each iteration, only classes/objects in current scenarios are considered for addition to the domain model.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9EC4FB-EF8F-42B8-9EEE-A571BA24778A}" type="slidenum">
              <a:rPr lang="en-US">
                <a:latin typeface="Times New Roman" pitchFamily="18" charset="0"/>
              </a:rPr>
              <a:pPr/>
              <a:t>8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302500" cy="1431925"/>
          </a:xfrm>
        </p:spPr>
        <p:txBody>
          <a:bodyPr/>
          <a:lstStyle/>
          <a:p>
            <a:pPr eaLnBrk="1" hangingPunct="1"/>
            <a:r>
              <a:rPr lang="en-US" dirty="0" smtClean="0"/>
              <a:t>Conceptual Class Identification: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419600"/>
          </a:xfrm>
        </p:spPr>
        <p:txBody>
          <a:bodyPr/>
          <a:lstStyle/>
          <a:p>
            <a:pPr eaLnBrk="1" hangingPunct="1"/>
            <a:r>
              <a:rPr lang="en-US" dirty="0" smtClean="0"/>
              <a:t>Better to </a:t>
            </a:r>
            <a:r>
              <a:rPr lang="en-US" dirty="0" err="1" smtClean="0"/>
              <a:t>overspecify</a:t>
            </a:r>
            <a:r>
              <a:rPr lang="en-US" dirty="0" smtClean="0"/>
              <a:t> domain (lots of fine-grained conceptual classes) than to </a:t>
            </a:r>
            <a:r>
              <a:rPr lang="en-US" dirty="0" err="1" smtClean="0"/>
              <a:t>underspecify</a:t>
            </a:r>
            <a:endParaRPr lang="en-US" dirty="0" smtClean="0"/>
          </a:p>
          <a:p>
            <a:pPr eaLnBrk="1" hangingPunct="1"/>
            <a:r>
              <a:rPr lang="en-US" dirty="0" smtClean="0"/>
              <a:t>Discover classes up front rather than later.</a:t>
            </a:r>
          </a:p>
          <a:p>
            <a:pPr eaLnBrk="1" hangingPunct="1"/>
            <a:r>
              <a:rPr lang="en-US" dirty="0" smtClean="0"/>
              <a:t>Can include concepts which have no attributes</a:t>
            </a:r>
          </a:p>
          <a:p>
            <a:pPr eaLnBrk="1" hangingPunct="1"/>
            <a:r>
              <a:rPr lang="en-US" dirty="0" smtClean="0"/>
              <a:t>Can include concepts with purely behavioral role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FEF2D8-E663-46F0-BEBE-13C487139D73}" type="slidenum">
              <a:rPr lang="en-US">
                <a:latin typeface="Times New Roman" pitchFamily="18" charset="0"/>
              </a:rPr>
              <a:pPr/>
              <a:t>9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302500" cy="1431925"/>
          </a:xfrm>
        </p:spPr>
        <p:txBody>
          <a:bodyPr/>
          <a:lstStyle/>
          <a:p>
            <a:pPr eaLnBrk="1" hangingPunct="1"/>
            <a:r>
              <a:rPr lang="en-US" dirty="0" smtClean="0"/>
              <a:t>Identify Conceptual Classes</a:t>
            </a:r>
            <a:br>
              <a:rPr lang="en-US" dirty="0" smtClean="0"/>
            </a:br>
            <a:r>
              <a:rPr lang="en-US" dirty="0" smtClean="0"/>
              <a:t>by Category List: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419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Common Candidates for classes include: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   Tangible objects, Descriptions, Roles,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   Places, Transactions, Containers,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   Systems, Abstract nouns, Rules,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   Organizations, Events, Processes,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   Written Materials, Catalogs, Records,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   Financial Instruments  and Services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</TotalTime>
  <Words>1087</Words>
  <Application>Microsoft Office PowerPoint</Application>
  <PresentationFormat>On-screen Show (4:3)</PresentationFormat>
  <Paragraphs>245</Paragraphs>
  <Slides>40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Layers</vt:lpstr>
      <vt:lpstr>Document</vt:lpstr>
      <vt:lpstr>Visio</vt:lpstr>
      <vt:lpstr>Domain Model  Visualizing Concepts</vt:lpstr>
      <vt:lpstr>Domain Model Relationships</vt:lpstr>
      <vt:lpstr>A Domain Model</vt:lpstr>
      <vt:lpstr>Domain Model is Important OOA Artifact</vt:lpstr>
      <vt:lpstr>Domain Model UML Notation</vt:lpstr>
      <vt:lpstr>A Domain Model is not a Software Artifact</vt:lpstr>
      <vt:lpstr>Iterative Decomposition</vt:lpstr>
      <vt:lpstr>Conceptual Class Identification:</vt:lpstr>
      <vt:lpstr>Identify Conceptual Classes by Category List:</vt:lpstr>
      <vt:lpstr>Identify Conceptual Classes by Noun Phrase:</vt:lpstr>
      <vt:lpstr>Steps to create a Domain Model</vt:lpstr>
      <vt:lpstr>Specification or Description Conceptual Classes</vt:lpstr>
      <vt:lpstr>Description Conceptual Class Example</vt:lpstr>
      <vt:lpstr>UML Notation: Multiple Perspectives</vt:lpstr>
      <vt:lpstr> Associations</vt:lpstr>
      <vt:lpstr> Associations example</vt:lpstr>
      <vt:lpstr> Useful Associations</vt:lpstr>
      <vt:lpstr> UML Association Notation</vt:lpstr>
      <vt:lpstr> UML Association Notation example</vt:lpstr>
      <vt:lpstr> High Priority Associations</vt:lpstr>
      <vt:lpstr>More Common Associations</vt:lpstr>
      <vt:lpstr>Even More Common Associations</vt:lpstr>
      <vt:lpstr>Associations Guidelines</vt:lpstr>
      <vt:lpstr>Roles</vt:lpstr>
      <vt:lpstr>Multiplicity</vt:lpstr>
      <vt:lpstr>Multiplicity</vt:lpstr>
      <vt:lpstr>Multiplicity</vt:lpstr>
      <vt:lpstr>Naming Associations</vt:lpstr>
      <vt:lpstr> Associations Names</vt:lpstr>
      <vt:lpstr>Cleaning Associations</vt:lpstr>
      <vt:lpstr>A partial domain model</vt:lpstr>
      <vt:lpstr>Without need-to-know associations</vt:lpstr>
      <vt:lpstr>Attributes</vt:lpstr>
      <vt:lpstr>UML Attribute Notation</vt:lpstr>
      <vt:lpstr>Valid Attribute Types</vt:lpstr>
      <vt:lpstr>Relate with associations, not attributes</vt:lpstr>
      <vt:lpstr>PowerPoint Presentation</vt:lpstr>
      <vt:lpstr>If the attribute class is a data type, it may be shown</vt:lpstr>
      <vt:lpstr>No Attributes as Foreign Key</vt:lpstr>
      <vt:lpstr>Domain Model Conclusion</vt:lpstr>
    </vt:vector>
  </TitlesOfParts>
  <Company>NJIT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Oriented Analysis and Design</dc:title>
  <dc:creator>George Blank</dc:creator>
  <cp:lastModifiedBy>789</cp:lastModifiedBy>
  <cp:revision>53</cp:revision>
  <dcterms:created xsi:type="dcterms:W3CDTF">2003-01-23T14:48:52Z</dcterms:created>
  <dcterms:modified xsi:type="dcterms:W3CDTF">2013-02-04T16:24:53Z</dcterms:modified>
</cp:coreProperties>
</file>