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  <p:sldMasterId id="2147483676" r:id="rId2"/>
  </p:sldMasterIdLst>
  <p:notesMasterIdLst>
    <p:notesMasterId r:id="rId25"/>
  </p:notesMasterIdLst>
  <p:handoutMasterIdLst>
    <p:handoutMasterId r:id="rId26"/>
  </p:handoutMasterIdLst>
  <p:sldIdLst>
    <p:sldId id="256" r:id="rId3"/>
    <p:sldId id="257" r:id="rId4"/>
    <p:sldId id="283" r:id="rId5"/>
    <p:sldId id="280" r:id="rId6"/>
    <p:sldId id="260" r:id="rId7"/>
    <p:sldId id="259" r:id="rId8"/>
    <p:sldId id="281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5" r:id="rId22"/>
    <p:sldId id="277" r:id="rId23"/>
    <p:sldId id="282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68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0" d="100"/>
          <a:sy n="40" d="100"/>
        </p:scale>
        <p:origin x="-1392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9AF106FA-FE65-4AFE-9F39-D5C3914EF9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046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1508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509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1511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68EE45BE-3E3A-4B6D-B08D-506C4CF8F9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535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D4D47F-6A26-4CD4-8EBA-7A712687E317}" type="slidenum">
              <a:rPr lang="en-US"/>
              <a:pPr/>
              <a:t>1</a:t>
            </a:fld>
            <a:endParaRPr lang="en-US"/>
          </a:p>
        </p:txBody>
      </p:sp>
      <p:sp>
        <p:nvSpPr>
          <p:cNvPr id="245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533838-8DB7-4A18-AA8B-EE27A9696FF7}" type="slidenum">
              <a:rPr lang="en-US"/>
              <a:pPr/>
              <a:t>2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663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79B69-ED09-4D9A-8F55-F9A083FBBE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832FC7-9F24-4F5A-BE13-93D76653C5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2D87A9-0E59-4DF9-854D-A86CD0BB6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019589-D8BE-423A-8492-8BB9CBD3D3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019589-D8BE-423A-8492-8BB9CBD3D3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722313"/>
            <a:ext cx="73025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2748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088" y="1905000"/>
            <a:ext cx="40290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33763" y="63436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08700" y="63436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361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E019589-D8BE-423A-8492-8BB9CBD3D3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663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79B69-ED09-4D9A-8F55-F9A083FBBE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3D005C-29EF-422E-AA41-80ABD34CEA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560697-60FA-41A9-959C-9DC2C6734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FF5ACD-913E-4663-9E3E-64EEB8FE20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8746BD-437D-4269-96D2-9E8409D43F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3D005C-29EF-422E-AA41-80ABD34CEA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694ED7-012D-49FD-AAD7-892696C373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900536-DA4D-4FF5-8042-641621CC2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D37D9A-E957-450F-90F0-8FC1356C5A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FF139A-5553-4BB0-B132-DA4F9E987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832FC7-9F24-4F5A-BE13-93D76653C5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2D87A9-0E59-4DF9-854D-A86CD0BB6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019589-D8BE-423A-8492-8BB9CBD3D3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019589-D8BE-423A-8492-8BB9CBD3D3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722313"/>
            <a:ext cx="73025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2748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088" y="1905000"/>
            <a:ext cx="40290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33763" y="63436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08700" y="63436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361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E019589-D8BE-423A-8492-8BB9CBD3D3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560697-60FA-41A9-959C-9DC2C6734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FF5ACD-913E-4663-9E3E-64EEB8FE20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8746BD-437D-4269-96D2-9E8409D43F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694ED7-012D-49FD-AAD7-892696C373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900536-DA4D-4FF5-8042-641621CC2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D37D9A-E957-450F-90F0-8FC1356C5A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FF139A-5553-4BB0-B132-DA4F9E987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60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2560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Times New Roman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Times New Roman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Times New Roman"/>
                <a:cs typeface="+mn-cs"/>
              </a:defRPr>
            </a:lvl1pPr>
          </a:lstStyle>
          <a:p>
            <a:fld id="{2E019589-D8BE-423A-8492-8BB9CBD3D3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latin typeface="Times New Roman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60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2560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Times New Roman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Times New Roman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Times New Roman"/>
                <a:cs typeface="+mn-cs"/>
              </a:defRPr>
            </a:lvl1pPr>
          </a:lstStyle>
          <a:p>
            <a:fld id="{2E019589-D8BE-423A-8492-8BB9CBD3D3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latin typeface="Times New Roman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Use Case Model</a:t>
            </a:r>
            <a:br>
              <a:rPr lang="en-US"/>
            </a:br>
            <a:r>
              <a:rPr lang="en-US"/>
              <a:t> Operation Contracts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11</a:t>
            </a:r>
          </a:p>
          <a:p>
            <a:r>
              <a:rPr lang="en-US" dirty="0" smtClean="0"/>
              <a:t>Applying UML and Patterns</a:t>
            </a:r>
          </a:p>
          <a:p>
            <a:r>
              <a:rPr lang="en-US" dirty="0" smtClean="0"/>
              <a:t>Craig </a:t>
            </a:r>
            <a:r>
              <a:rPr lang="en-US" dirty="0" err="1" smtClean="0"/>
              <a:t>Larman</a:t>
            </a:r>
            <a:endParaRPr lang="en-US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/>
              <a:t>Contract Sections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idx="1"/>
          </p:nvPr>
        </p:nvSpPr>
        <p:spPr>
          <a:xfrm>
            <a:off x="609600" y="2286000"/>
            <a:ext cx="8208963" cy="3886200"/>
          </a:xfrm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Operation:        Name Of operation, and parameters.</a:t>
            </a:r>
          </a:p>
          <a:p>
            <a:pPr>
              <a:buFont typeface="Wingdings" pitchFamily="2" charset="2"/>
              <a:buNone/>
            </a:pP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Cross References: (optional) Use cases this</a:t>
            </a:r>
            <a:b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			can occur within.</a:t>
            </a:r>
          </a:p>
          <a:p>
            <a:pPr>
              <a:buFont typeface="Wingdings" pitchFamily="2" charset="2"/>
              <a:buNone/>
            </a:pP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Preconditions:	Noteworthy assumptions about the </a:t>
            </a:r>
            <a:b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			state of the system or objects in 			the Domain Model before execution 			of the operation.</a:t>
            </a:r>
          </a:p>
          <a:p>
            <a:pPr>
              <a:buFont typeface="Wingdings" pitchFamily="2" charset="2"/>
              <a:buNone/>
            </a:pPr>
            <a:r>
              <a:rPr lang="en-US" sz="2000" b="1" dirty="0" err="1">
                <a:solidFill>
                  <a:schemeClr val="accent2"/>
                </a:solidFill>
                <a:latin typeface="Courier New" pitchFamily="49" charset="0"/>
              </a:rPr>
              <a:t>Postconditions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:	-The state of objects in the </a:t>
            </a:r>
            <a:b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			 Domain Model after completion of</a:t>
            </a:r>
            <a:b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			 the operation.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A17BD-C731-43E8-A289-5CBE73E37BFC}" type="slidenum">
              <a:rPr lang="en-US"/>
              <a:pPr/>
              <a:t>10</a:t>
            </a:fld>
            <a:endParaRPr lang="en-US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304800" y="2209800"/>
            <a:ext cx="0" cy="388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>
            <a:off x="304800" y="2209800"/>
            <a:ext cx="838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err="1"/>
              <a:t>Postconditions</a:t>
            </a: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3200" kern="1200" dirty="0" smtClean="0">
                <a:latin typeface="Arial" charset="0"/>
              </a:rPr>
              <a:t>Five changes in Domain Model </a:t>
            </a:r>
            <a:r>
              <a:rPr lang="en-US" sz="3200" kern="1200" dirty="0">
                <a:latin typeface="Arial" charset="0"/>
              </a:rPr>
              <a:t>include </a:t>
            </a:r>
            <a:endParaRPr lang="en-US" sz="3200" kern="1200" dirty="0" smtClean="0">
              <a:latin typeface="Arial" charset="0"/>
            </a:endParaRPr>
          </a:p>
          <a:p>
            <a:pPr marL="857250" lvl="1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3000" kern="1200" dirty="0" smtClean="0">
                <a:latin typeface="Arial" charset="0"/>
              </a:rPr>
              <a:t>1. instance created</a:t>
            </a:r>
          </a:p>
          <a:p>
            <a:pPr marL="857250" lvl="1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3000" kern="1200" dirty="0" smtClean="0">
                <a:latin typeface="Arial" charset="0"/>
              </a:rPr>
              <a:t>2. instance destroyed</a:t>
            </a:r>
          </a:p>
          <a:p>
            <a:pPr marL="857250" lvl="1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3000" kern="1200" dirty="0" smtClean="0">
                <a:latin typeface="Arial" charset="0"/>
              </a:rPr>
              <a:t>3. association </a:t>
            </a:r>
            <a:r>
              <a:rPr lang="en-US" sz="3000" kern="1200" dirty="0">
                <a:latin typeface="Arial" charset="0"/>
              </a:rPr>
              <a:t>formed </a:t>
            </a:r>
            <a:endParaRPr lang="en-US" sz="3000" kern="1200" dirty="0" smtClean="0">
              <a:latin typeface="Arial" charset="0"/>
            </a:endParaRPr>
          </a:p>
          <a:p>
            <a:pPr marL="857250" lvl="1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3000" kern="1200" dirty="0" smtClean="0">
                <a:latin typeface="Arial" charset="0"/>
              </a:rPr>
              <a:t>4. association broken</a:t>
            </a:r>
            <a:r>
              <a:rPr lang="en-US" sz="3000" kern="1200" dirty="0">
                <a:latin typeface="Arial" charset="0"/>
              </a:rPr>
              <a:t>, </a:t>
            </a:r>
            <a:endParaRPr lang="en-US" sz="3000" kern="1200" dirty="0" smtClean="0">
              <a:latin typeface="Arial" charset="0"/>
            </a:endParaRPr>
          </a:p>
          <a:p>
            <a:pPr marL="857250" lvl="1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3000" kern="1200" dirty="0" smtClean="0">
                <a:latin typeface="Arial" charset="0"/>
              </a:rPr>
              <a:t>5. attribute value modified.</a:t>
            </a:r>
            <a:endParaRPr lang="en-US" sz="3000" kern="1200" dirty="0">
              <a:latin typeface="Arial" charset="0"/>
            </a:endParaRPr>
          </a:p>
          <a:p>
            <a:pPr marL="457200" lvl="1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3000" kern="1200" dirty="0" smtClean="0">
                <a:latin typeface="Arial" charset="0"/>
              </a:rPr>
              <a:t>Postconditions are declarations about the Domain Model objects </a:t>
            </a:r>
            <a:r>
              <a:rPr lang="en-US" sz="3000" i="1" kern="1200" dirty="0" smtClean="0">
                <a:latin typeface="Arial" charset="0"/>
              </a:rPr>
              <a:t>that are true when the operation has finished</a:t>
            </a:r>
            <a:endParaRPr lang="en-US" sz="3200" i="1" kern="1200" dirty="0" smtClean="0">
              <a:latin typeface="Arial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A906C-C39A-4645-BC45-147D2F58A30D}" type="slidenum">
              <a:rPr lang="en-US"/>
              <a:pPr/>
              <a:t>11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302500" cy="1311275"/>
          </a:xfrm>
        </p:spPr>
        <p:txBody>
          <a:bodyPr/>
          <a:lstStyle/>
          <a:p>
            <a:r>
              <a:rPr lang="en-US" sz="4000" dirty="0" smtClean="0"/>
              <a:t>Naming Postconditions</a:t>
            </a:r>
            <a:endParaRPr lang="en-US" sz="400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8077200" cy="4530725"/>
          </a:xfrm>
        </p:spPr>
        <p:txBody>
          <a:bodyPr/>
          <a:lstStyle/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>
                <a:latin typeface="Arial" charset="0"/>
              </a:rPr>
              <a:t>Express </a:t>
            </a:r>
            <a:r>
              <a:rPr lang="en-US" sz="3200" kern="1200" dirty="0" err="1">
                <a:latin typeface="Arial" charset="0"/>
              </a:rPr>
              <a:t>postconditions</a:t>
            </a:r>
            <a:r>
              <a:rPr lang="en-US" sz="3200" kern="1200" dirty="0">
                <a:latin typeface="Arial" charset="0"/>
              </a:rPr>
              <a:t> </a:t>
            </a:r>
            <a:r>
              <a:rPr lang="en-US" sz="3200" kern="1200" dirty="0" smtClean="0">
                <a:latin typeface="Arial" charset="0"/>
              </a:rPr>
              <a:t>in </a:t>
            </a:r>
            <a:r>
              <a:rPr lang="en-US" sz="3200" kern="1200" dirty="0">
                <a:latin typeface="Arial" charset="0"/>
              </a:rPr>
              <a:t>past tense, </a:t>
            </a:r>
            <a:r>
              <a:rPr lang="en-US" sz="3200" kern="1200" dirty="0" smtClean="0">
                <a:latin typeface="Arial" charset="0"/>
              </a:rPr>
              <a:t>as they describe a previous state change</a:t>
            </a:r>
          </a:p>
          <a:p>
            <a:pPr marL="857250" lvl="1" indent="-457200">
              <a:buClr>
                <a:srgbClr val="CCFF33"/>
              </a:buClr>
              <a:buSzPct val="70000"/>
              <a:buNone/>
            </a:pPr>
            <a:endParaRPr lang="en-US" sz="2000" b="1" dirty="0" smtClean="0">
              <a:solidFill>
                <a:schemeClr val="accent2"/>
              </a:solidFill>
              <a:latin typeface="Courier New" pitchFamily="49" charset="0"/>
            </a:endParaRPr>
          </a:p>
          <a:p>
            <a:pPr marL="857250" lvl="1" indent="-457200">
              <a:buClr>
                <a:srgbClr val="CCFF33"/>
              </a:buClr>
              <a:buSzPct val="70000"/>
              <a:buNone/>
            </a:pP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-A </a:t>
            </a:r>
            <a:r>
              <a:rPr lang="en-US" sz="2000" b="1" dirty="0" err="1" smtClean="0">
                <a:solidFill>
                  <a:schemeClr val="accent2"/>
                </a:solidFill>
                <a:latin typeface="Courier New" pitchFamily="49" charset="0"/>
              </a:rPr>
              <a:t>SalesLineItem</a:t>
            </a: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 instance </a:t>
            </a:r>
            <a:r>
              <a:rPr lang="en-US" sz="2000" b="1" i="1" dirty="0" err="1" smtClean="0">
                <a:solidFill>
                  <a:schemeClr val="accent2"/>
                </a:solidFill>
                <a:latin typeface="Courier New" pitchFamily="49" charset="0"/>
              </a:rPr>
              <a:t>sli</a:t>
            </a: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 was created (instance creation)</a:t>
            </a:r>
            <a:b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</a:br>
            <a:endParaRPr lang="en-US" sz="8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</a:endParaRPr>
          </a:p>
          <a:p>
            <a:pPr marL="857250" lvl="1" indent="-457200">
              <a:buClr>
                <a:srgbClr val="CCFF33"/>
              </a:buClr>
              <a:buSzPct val="70000"/>
              <a:buNone/>
            </a:pP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-</a:t>
            </a:r>
            <a:r>
              <a:rPr lang="en-US" sz="2000" b="1" i="1" dirty="0" err="1" smtClean="0">
                <a:solidFill>
                  <a:schemeClr val="accent2"/>
                </a:solidFill>
                <a:latin typeface="Courier New" pitchFamily="49" charset="0"/>
              </a:rPr>
              <a:t>sli</a:t>
            </a: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 was associated with the current Sale (association formed)</a:t>
            </a:r>
          </a:p>
          <a:p>
            <a:pPr marL="857250" lvl="1" indent="-457200">
              <a:buClr>
                <a:srgbClr val="CCFF33"/>
              </a:buClr>
              <a:buSzPct val="70000"/>
              <a:buNone/>
            </a:pPr>
            <a:endParaRPr lang="en-US" sz="8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</a:endParaRPr>
          </a:p>
          <a:p>
            <a:pPr marL="857250" lvl="1" indent="-457200">
              <a:buClr>
                <a:srgbClr val="CCFF33"/>
              </a:buClr>
              <a:buSzPct val="70000"/>
              <a:buNone/>
            </a:pP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-</a:t>
            </a:r>
            <a:r>
              <a:rPr lang="en-US" sz="2000" b="1" i="1" dirty="0" err="1" smtClean="0">
                <a:solidFill>
                  <a:schemeClr val="accent2"/>
                </a:solidFill>
                <a:latin typeface="Courier New" pitchFamily="49" charset="0"/>
              </a:rPr>
              <a:t>sli</a:t>
            </a:r>
            <a:r>
              <a:rPr lang="en-US" sz="2000" b="1" dirty="0" err="1" smtClean="0">
                <a:solidFill>
                  <a:schemeClr val="accent2"/>
                </a:solidFill>
                <a:latin typeface="Courier New" pitchFamily="49" charset="0"/>
              </a:rPr>
              <a:t>.quantity</a:t>
            </a: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 became quantity</a:t>
            </a:r>
            <a:b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	 (attribute modification)</a:t>
            </a:r>
          </a:p>
          <a:p>
            <a:pPr marL="857250" lvl="1" indent="-457200">
              <a:buClr>
                <a:srgbClr val="CCFF33"/>
              </a:buClr>
              <a:buSzPct val="70000"/>
              <a:buNone/>
            </a:pPr>
            <a:endParaRPr lang="en-US" sz="8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</a:endParaRPr>
          </a:p>
          <a:p>
            <a:pPr marL="857250" lvl="1" indent="-457200">
              <a:buClr>
                <a:srgbClr val="CCFF33"/>
              </a:buClr>
              <a:buSzPct val="70000"/>
              <a:buNone/>
            </a:pP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-</a:t>
            </a:r>
            <a:r>
              <a:rPr lang="en-US" sz="2000" b="1" i="1" dirty="0" err="1" smtClean="0">
                <a:solidFill>
                  <a:schemeClr val="accent2"/>
                </a:solidFill>
                <a:latin typeface="Courier New" pitchFamily="49" charset="0"/>
              </a:rPr>
              <a:t>sli</a:t>
            </a: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 was associated with a </a:t>
            </a:r>
            <a:r>
              <a:rPr lang="en-US" sz="2000" b="1" dirty="0" err="1" smtClean="0">
                <a:solidFill>
                  <a:schemeClr val="accent2"/>
                </a:solidFill>
                <a:latin typeface="Courier New" pitchFamily="49" charset="0"/>
              </a:rPr>
              <a:t>ProductSpecification</a:t>
            </a: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, based on </a:t>
            </a:r>
            <a:r>
              <a:rPr lang="en-US" sz="2000" b="1" dirty="0" err="1" smtClean="0">
                <a:solidFill>
                  <a:schemeClr val="accent2"/>
                </a:solidFill>
                <a:latin typeface="Courier New" pitchFamily="49" charset="0"/>
              </a:rPr>
              <a:t>itemID</a:t>
            </a: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 match (association formed)</a:t>
            </a:r>
            <a:endParaRPr lang="en-US" sz="200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6ECC5-FA25-4E2C-93D6-538B0F557419}" type="slidenum">
              <a:rPr lang="en-US"/>
              <a:pPr/>
              <a:t>12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302500" cy="1311275"/>
          </a:xfrm>
        </p:spPr>
        <p:txBody>
          <a:bodyPr/>
          <a:lstStyle/>
          <a:p>
            <a:r>
              <a:rPr lang="en-US" sz="4000" dirty="0"/>
              <a:t>Writing Contracts Leads to Domain Model Updates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>
                <a:latin typeface="Arial" charset="0"/>
              </a:rPr>
              <a:t>New conceptual classes, attributes, or associations in the Domain Model are often discovered </a:t>
            </a:r>
            <a:r>
              <a:rPr lang="en-US" sz="3200" kern="1200" dirty="0" smtClean="0">
                <a:latin typeface="Arial" charset="0"/>
              </a:rPr>
              <a:t>by writing contracts</a:t>
            </a:r>
            <a:endParaRPr lang="en-US" sz="3200" kern="1200" dirty="0">
              <a:latin typeface="Arial" charset="0"/>
            </a:endParaRPr>
          </a:p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 smtClean="0">
                <a:latin typeface="Arial" charset="0"/>
              </a:rPr>
              <a:t>Change the </a:t>
            </a:r>
            <a:r>
              <a:rPr lang="en-US" sz="3200" kern="1200" dirty="0">
                <a:latin typeface="Arial" charset="0"/>
              </a:rPr>
              <a:t>Domain Model as you make new discoveries while thinking through the operation </a:t>
            </a:r>
            <a:r>
              <a:rPr lang="en-US" sz="3200" kern="1200" dirty="0" smtClean="0">
                <a:latin typeface="Arial" charset="0"/>
              </a:rPr>
              <a:t>contracts</a:t>
            </a:r>
            <a:endParaRPr lang="en-US" sz="3200" kern="1200" dirty="0">
              <a:latin typeface="Arial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6388-F3FC-4DFC-BEC6-773E004EBB97}" type="slidenum">
              <a:rPr lang="en-US"/>
              <a:pPr/>
              <a:t>13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Contracts vs. Use Cases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924800" cy="4530725"/>
          </a:xfrm>
        </p:spPr>
        <p:txBody>
          <a:bodyPr/>
          <a:lstStyle/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>
                <a:latin typeface="Arial" charset="0"/>
              </a:rPr>
              <a:t>The use cases are the main repository of requirements for the project. </a:t>
            </a:r>
            <a:endParaRPr lang="en-US" sz="3200" kern="1200" dirty="0" smtClean="0">
              <a:latin typeface="Arial" charset="0"/>
            </a:endParaRPr>
          </a:p>
          <a:p>
            <a:pPr marL="857250" lvl="1" indent="-457200">
              <a:buClr>
                <a:srgbClr val="CCFF33"/>
              </a:buClr>
              <a:buSzPct val="70000"/>
            </a:pPr>
            <a:r>
              <a:rPr lang="en-US" sz="3000" kern="1200" dirty="0" smtClean="0">
                <a:latin typeface="Arial" charset="0"/>
              </a:rPr>
              <a:t>Provide </a:t>
            </a:r>
            <a:r>
              <a:rPr lang="en-US" sz="3000" kern="1200" dirty="0">
                <a:latin typeface="Arial" charset="0"/>
              </a:rPr>
              <a:t>most or all of the detail necessary to know what to do </a:t>
            </a:r>
            <a:r>
              <a:rPr lang="en-US" sz="3000" kern="1200" dirty="0" smtClean="0">
                <a:latin typeface="Arial" charset="0"/>
              </a:rPr>
              <a:t>in </a:t>
            </a:r>
            <a:r>
              <a:rPr lang="en-US" sz="3000" kern="1200" dirty="0">
                <a:latin typeface="Arial" charset="0"/>
              </a:rPr>
              <a:t>design.</a:t>
            </a:r>
          </a:p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>
                <a:latin typeface="Arial" charset="0"/>
              </a:rPr>
              <a:t>If the details and complexity of required state changes are awkward to capture in use cases, then write operation contracts.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1960-F4FA-4210-8B0B-6EF3831FBDB2}" type="slidenum">
              <a:rPr lang="en-US"/>
              <a:pPr/>
              <a:t>14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311275"/>
          </a:xfrm>
        </p:spPr>
        <p:txBody>
          <a:bodyPr/>
          <a:lstStyle/>
          <a:p>
            <a:r>
              <a:rPr lang="en-US" sz="4000" dirty="0" smtClean="0"/>
              <a:t>Too Many Contracts If…</a:t>
            </a:r>
            <a:endParaRPr lang="en-US" sz="40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8229600" cy="4648200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3200" kern="1200" dirty="0" smtClean="0">
                <a:latin typeface="Arial" charset="0"/>
              </a:rPr>
              <a:t>If </a:t>
            </a:r>
            <a:r>
              <a:rPr lang="en-US" sz="3200" kern="1200" dirty="0">
                <a:latin typeface="Arial" charset="0"/>
              </a:rPr>
              <a:t>a team is making contracts for </a:t>
            </a:r>
            <a:r>
              <a:rPr lang="en-US" sz="3200" b="1" kern="1200" dirty="0">
                <a:latin typeface="Arial" charset="0"/>
              </a:rPr>
              <a:t>every</a:t>
            </a:r>
            <a:r>
              <a:rPr lang="en-US" sz="3200" kern="1200" dirty="0">
                <a:latin typeface="Arial" charset="0"/>
              </a:rPr>
              <a:t> system </a:t>
            </a:r>
            <a:r>
              <a:rPr lang="en-US" sz="3200" kern="1200" dirty="0" smtClean="0">
                <a:latin typeface="Arial" charset="0"/>
              </a:rPr>
              <a:t>operation:</a:t>
            </a:r>
          </a:p>
          <a:p>
            <a:pPr marL="857250" lvl="1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dirty="0" smtClean="0"/>
              <a:t>the </a:t>
            </a:r>
            <a:r>
              <a:rPr lang="en-US" dirty="0"/>
              <a:t>use cases are poorly done, </a:t>
            </a:r>
            <a:r>
              <a:rPr lang="en-US" dirty="0" smtClean="0"/>
              <a:t>or</a:t>
            </a:r>
          </a:p>
          <a:p>
            <a:pPr marL="857250" lvl="1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dirty="0" smtClean="0"/>
              <a:t>there </a:t>
            </a:r>
            <a:r>
              <a:rPr lang="en-US" dirty="0"/>
              <a:t>is not enough collaboration or access to a subject matter expert, or </a:t>
            </a:r>
            <a:endParaRPr lang="en-US" dirty="0" smtClean="0"/>
          </a:p>
          <a:p>
            <a:pPr marL="857250" lvl="1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dirty="0" smtClean="0"/>
              <a:t>the </a:t>
            </a:r>
            <a:r>
              <a:rPr lang="en-US" dirty="0"/>
              <a:t>team is doing too much unnecessary </a:t>
            </a:r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2D00C-3472-4B8B-A08B-85539D9ABC8B}" type="slidenum">
              <a:rPr lang="en-US"/>
              <a:pPr/>
              <a:t>15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Guidelines: Contracts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8208963" cy="4572000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3200" kern="1200" dirty="0">
                <a:latin typeface="Arial" charset="0"/>
              </a:rPr>
              <a:t>To make </a:t>
            </a:r>
            <a:r>
              <a:rPr lang="en-US" sz="3200" kern="1200" dirty="0" smtClean="0">
                <a:latin typeface="Arial" charset="0"/>
              </a:rPr>
              <a:t>contracts:</a:t>
            </a:r>
          </a:p>
          <a:p>
            <a:pPr marL="857250" lvl="1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2800" dirty="0" smtClean="0"/>
              <a:t>Identify </a:t>
            </a:r>
            <a:r>
              <a:rPr lang="en-US" sz="2800" dirty="0"/>
              <a:t>system operations from the </a:t>
            </a:r>
            <a:r>
              <a:rPr lang="en-US" sz="2800" dirty="0" smtClean="0"/>
              <a:t>SSDs</a:t>
            </a:r>
          </a:p>
          <a:p>
            <a:pPr marL="857250" lvl="1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2800" dirty="0" smtClean="0"/>
              <a:t>For </a:t>
            </a:r>
            <a:r>
              <a:rPr lang="en-US" sz="2800" dirty="0"/>
              <a:t>system operations that are complex and perhaps subtle in their own results, or which are not clear in the use case, construct a </a:t>
            </a:r>
            <a:r>
              <a:rPr lang="en-US" sz="2800" dirty="0" smtClean="0"/>
              <a:t>contract.</a:t>
            </a:r>
          </a:p>
          <a:p>
            <a:pPr marL="857250" lvl="1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2800" dirty="0" smtClean="0"/>
              <a:t>To </a:t>
            </a:r>
            <a:r>
              <a:rPr lang="en-US" sz="2800" dirty="0"/>
              <a:t>describe the </a:t>
            </a:r>
            <a:r>
              <a:rPr lang="en-US" sz="2800" dirty="0" err="1"/>
              <a:t>postconditions</a:t>
            </a:r>
            <a:r>
              <a:rPr lang="en-US" sz="2800" dirty="0"/>
              <a:t>, </a:t>
            </a:r>
            <a:r>
              <a:rPr lang="en-US" sz="2800" dirty="0" smtClean="0"/>
              <a:t>use ONLY:</a:t>
            </a:r>
          </a:p>
          <a:p>
            <a:pPr marL="1257300" lvl="2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2800" dirty="0" smtClean="0"/>
              <a:t>instance </a:t>
            </a:r>
            <a:r>
              <a:rPr lang="en-US" sz="2800" dirty="0"/>
              <a:t>creation and </a:t>
            </a:r>
            <a:r>
              <a:rPr lang="en-US" sz="2800" dirty="0" smtClean="0"/>
              <a:t>deletion</a:t>
            </a:r>
          </a:p>
          <a:p>
            <a:pPr marL="1257300" lvl="2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2800" dirty="0" smtClean="0"/>
              <a:t>attribute modification</a:t>
            </a:r>
          </a:p>
          <a:p>
            <a:pPr marL="1257300" lvl="2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2800" dirty="0" smtClean="0"/>
              <a:t>associations </a:t>
            </a:r>
            <a:r>
              <a:rPr lang="en-US" sz="2800" dirty="0"/>
              <a:t>formed and broken</a:t>
            </a:r>
            <a:endParaRPr lang="en-US" sz="2800" dirty="0">
              <a:solidFill>
                <a:schemeClr val="hlin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339A6-FF2F-4610-B78C-4227ACD4574D}" type="slidenum">
              <a:rPr lang="en-US"/>
              <a:pPr/>
              <a:t>16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311275"/>
          </a:xfrm>
        </p:spPr>
        <p:txBody>
          <a:bodyPr/>
          <a:lstStyle/>
          <a:p>
            <a:r>
              <a:rPr lang="en-US" sz="4000" dirty="0"/>
              <a:t>The Most Common Mistake In Creating Contracts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>
                <a:latin typeface="Arial" charset="0"/>
              </a:rPr>
              <a:t>The most common problem in creating contracts is forgetting to include the forming of associations. </a:t>
            </a:r>
            <a:endParaRPr lang="en-US" sz="3200" kern="1200" dirty="0" smtClean="0">
              <a:latin typeface="Arial" charset="0"/>
            </a:endParaRPr>
          </a:p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 smtClean="0">
                <a:latin typeface="Arial" charset="0"/>
              </a:rPr>
              <a:t>When </a:t>
            </a:r>
            <a:r>
              <a:rPr lang="en-US" sz="3200" kern="1200" dirty="0">
                <a:latin typeface="Arial" charset="0"/>
              </a:rPr>
              <a:t>new instances are created, it is very likely that associations to several objects need be established. </a:t>
            </a:r>
            <a:endParaRPr lang="en-US" sz="3200" kern="1200" dirty="0" smtClean="0">
              <a:latin typeface="Arial" charset="0"/>
            </a:endParaRPr>
          </a:p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 smtClean="0">
                <a:latin typeface="Arial" charset="0"/>
              </a:rPr>
              <a:t>Don’t </a:t>
            </a:r>
            <a:r>
              <a:rPr lang="en-US" sz="3200" kern="1200" dirty="0">
                <a:latin typeface="Arial" charset="0"/>
              </a:rPr>
              <a:t>forget to include all the associations formed and broken.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CB65-7D20-4497-8F3C-F7FD8D6C06A0}" type="slidenum">
              <a:rPr lang="en-US"/>
              <a:pPr/>
              <a:t>17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620000" cy="1311275"/>
          </a:xfrm>
        </p:spPr>
        <p:txBody>
          <a:bodyPr/>
          <a:lstStyle/>
          <a:p>
            <a:r>
              <a:rPr lang="en-US" sz="4000" dirty="0"/>
              <a:t>Contracts, Operations, </a:t>
            </a:r>
            <a:r>
              <a:rPr lang="en-US" sz="4000" dirty="0" smtClean="0"/>
              <a:t>and </a:t>
            </a:r>
            <a:r>
              <a:rPr lang="en-US" sz="4000" dirty="0"/>
              <a:t>the UML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3200" kern="1200" dirty="0">
                <a:latin typeface="Arial" charset="0"/>
              </a:rPr>
              <a:t>The UML formally defines operations. To </a:t>
            </a:r>
            <a:r>
              <a:rPr lang="en-US" sz="3200" kern="1200" dirty="0" smtClean="0">
                <a:latin typeface="Arial" charset="0"/>
              </a:rPr>
              <a:t>quote:</a:t>
            </a:r>
          </a:p>
          <a:p>
            <a:pPr marL="857250" lvl="1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dirty="0" smtClean="0"/>
              <a:t>An </a:t>
            </a:r>
            <a:r>
              <a:rPr lang="en-US" dirty="0"/>
              <a:t>operation is a specification of a transformation or query that an object may be called to execute [RJB99]</a:t>
            </a:r>
          </a:p>
          <a:p>
            <a:pPr marL="457200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3200" kern="1200" dirty="0">
                <a:latin typeface="Arial" charset="0"/>
              </a:rPr>
              <a:t>An operation is an abstraction, not an implementation. By contrast, a method (in the UML) is an implementation of an operation.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8AD3A-A5BE-47F1-AB6E-2EBEB03E6E6C}" type="slidenum">
              <a:rPr lang="en-US"/>
              <a:pPr/>
              <a:t>18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620000" cy="1311275"/>
          </a:xfrm>
        </p:spPr>
        <p:txBody>
          <a:bodyPr/>
          <a:lstStyle/>
          <a:p>
            <a:r>
              <a:rPr lang="en-US" sz="4000" dirty="0"/>
              <a:t>Contracts, </a:t>
            </a:r>
            <a:r>
              <a:rPr lang="en-US" sz="4000" dirty="0" smtClean="0"/>
              <a:t>Operations, and </a:t>
            </a:r>
            <a:r>
              <a:rPr lang="en-US" sz="4000" dirty="0"/>
              <a:t>the UML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924800" cy="4530725"/>
          </a:xfrm>
        </p:spPr>
        <p:txBody>
          <a:bodyPr/>
          <a:lstStyle/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 smtClean="0">
                <a:latin typeface="Arial" charset="0"/>
              </a:rPr>
              <a:t>UML </a:t>
            </a:r>
            <a:r>
              <a:rPr lang="en-US" sz="3200" kern="1200" dirty="0">
                <a:latin typeface="Arial" charset="0"/>
              </a:rPr>
              <a:t>operation </a:t>
            </a:r>
            <a:r>
              <a:rPr lang="en-US" sz="3200" kern="1200" dirty="0" smtClean="0">
                <a:latin typeface="Arial" charset="0"/>
              </a:rPr>
              <a:t>has </a:t>
            </a:r>
            <a:r>
              <a:rPr lang="en-US" sz="3200" kern="1200" dirty="0">
                <a:latin typeface="Arial" charset="0"/>
              </a:rPr>
              <a:t>signature (name and parameters), and </a:t>
            </a:r>
            <a:r>
              <a:rPr lang="en-US" sz="3200" kern="1200" dirty="0" smtClean="0">
                <a:latin typeface="Arial" charset="0"/>
              </a:rPr>
              <a:t>a specification</a:t>
            </a:r>
          </a:p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 smtClean="0">
                <a:latin typeface="Arial" charset="0"/>
              </a:rPr>
              <a:t>Specification describes the effects </a:t>
            </a:r>
            <a:r>
              <a:rPr lang="en-US" sz="3200" kern="1200" dirty="0">
                <a:latin typeface="Arial" charset="0"/>
              </a:rPr>
              <a:t>produced by executing the </a:t>
            </a:r>
            <a:r>
              <a:rPr lang="en-US" sz="3200" kern="1200" dirty="0" smtClean="0">
                <a:latin typeface="Arial" charset="0"/>
              </a:rPr>
              <a:t>operation (the </a:t>
            </a:r>
            <a:r>
              <a:rPr lang="en-US" sz="3200" kern="1200" dirty="0" err="1" smtClean="0">
                <a:latin typeface="Arial" charset="0"/>
              </a:rPr>
              <a:t>postconditions</a:t>
            </a:r>
            <a:r>
              <a:rPr lang="en-US" sz="3200" kern="1200" dirty="0" smtClean="0">
                <a:latin typeface="Arial" charset="0"/>
              </a:rPr>
              <a:t>)</a:t>
            </a:r>
            <a:endParaRPr lang="en-US" sz="3200" kern="1200" dirty="0">
              <a:latin typeface="Arial" charset="0"/>
            </a:endParaRPr>
          </a:p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 smtClean="0">
                <a:latin typeface="Arial" charset="0"/>
              </a:rPr>
              <a:t>UML </a:t>
            </a:r>
            <a:r>
              <a:rPr lang="en-US" sz="3200" kern="1200" dirty="0">
                <a:latin typeface="Arial" charset="0"/>
              </a:rPr>
              <a:t>operation specification </a:t>
            </a:r>
            <a:r>
              <a:rPr lang="en-US" sz="3200" kern="1200" dirty="0" smtClean="0">
                <a:latin typeface="Arial" charset="0"/>
              </a:rPr>
              <a:t>does </a:t>
            </a:r>
            <a:r>
              <a:rPr lang="en-US" sz="3200" b="1" kern="1200" dirty="0" smtClean="0">
                <a:latin typeface="Arial" charset="0"/>
              </a:rPr>
              <a:t>not</a:t>
            </a:r>
            <a:r>
              <a:rPr lang="en-US" sz="3200" kern="1200" dirty="0" smtClean="0">
                <a:latin typeface="Arial" charset="0"/>
              </a:rPr>
              <a:t> </a:t>
            </a:r>
            <a:r>
              <a:rPr lang="en-US" sz="3200" kern="1200" dirty="0">
                <a:latin typeface="Arial" charset="0"/>
              </a:rPr>
              <a:t>show an algorithm or </a:t>
            </a:r>
            <a:r>
              <a:rPr lang="en-US" sz="3200" kern="1200" dirty="0" smtClean="0">
                <a:latin typeface="Arial" charset="0"/>
              </a:rPr>
              <a:t>solution </a:t>
            </a:r>
          </a:p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 smtClean="0">
                <a:latin typeface="Arial" charset="0"/>
              </a:rPr>
              <a:t>It only shows state </a:t>
            </a:r>
            <a:r>
              <a:rPr lang="en-US" sz="3200" kern="1200" dirty="0">
                <a:latin typeface="Arial" charset="0"/>
              </a:rPr>
              <a:t>changes or </a:t>
            </a:r>
            <a:r>
              <a:rPr lang="en-US" sz="3200" kern="1200" dirty="0" smtClean="0">
                <a:latin typeface="Arial" charset="0"/>
              </a:rPr>
              <a:t>operation effects</a:t>
            </a:r>
            <a:endParaRPr lang="en-US" sz="3200" kern="1200" dirty="0">
              <a:latin typeface="Arial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015CF-2E8E-4E0E-8ABD-980C282C9748}" type="slidenum">
              <a:rPr lang="en-US"/>
              <a:pPr/>
              <a:t>19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17862-BCDF-400A-8D7F-FA564631D6B8}" type="slidenum">
              <a:rPr lang="en-US"/>
              <a:pPr/>
              <a:t>2</a:t>
            </a:fld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685800"/>
            <a:ext cx="7302500" cy="762000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609600" y="1524000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20000"/>
              </a:spcBef>
              <a:buClr>
                <a:srgbClr val="CCFF33"/>
              </a:buClr>
              <a:buSzPct val="70000"/>
              <a:buFont typeface="Wingdings" pitchFamily="2" charset="2"/>
              <a:buChar char="n"/>
            </a:pPr>
            <a:r>
              <a:rPr lang="en-US" sz="3200" dirty="0">
                <a:latin typeface="Arial" charset="0"/>
              </a:rPr>
              <a:t>Create contracts for </a:t>
            </a:r>
            <a:r>
              <a:rPr lang="en-US" sz="3200" dirty="0" smtClean="0">
                <a:latin typeface="Arial" charset="0"/>
              </a:rPr>
              <a:t>each system operation</a:t>
            </a:r>
            <a:endParaRPr lang="en-US" sz="3200" dirty="0">
              <a:latin typeface="Arial" charset="0"/>
            </a:endParaRPr>
          </a:p>
          <a:p>
            <a:pPr marL="457200" indent="-457200">
              <a:spcBef>
                <a:spcPct val="20000"/>
              </a:spcBef>
              <a:buClr>
                <a:srgbClr val="CCFF33"/>
              </a:buClr>
              <a:buSzPct val="70000"/>
              <a:buFont typeface="Wingdings" pitchFamily="2" charset="2"/>
              <a:buNone/>
            </a:pPr>
            <a:endParaRPr lang="en-US" sz="3200" dirty="0">
              <a:latin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431925"/>
          </a:xfrm>
        </p:spPr>
        <p:txBody>
          <a:bodyPr/>
          <a:lstStyle/>
          <a:p>
            <a:r>
              <a:rPr lang="en-US" dirty="0"/>
              <a:t>Operation Contracts</a:t>
            </a:r>
            <a:br>
              <a:rPr lang="en-US" dirty="0"/>
            </a:br>
            <a:r>
              <a:rPr lang="en-US" dirty="0"/>
              <a:t>Within the UP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>
                <a:latin typeface="Arial" charset="0"/>
              </a:rPr>
              <a:t>A pre- and </a:t>
            </a:r>
            <a:r>
              <a:rPr lang="en-US" sz="3200" kern="1200" dirty="0" err="1">
                <a:latin typeface="Arial" charset="0"/>
              </a:rPr>
              <a:t>postcondition</a:t>
            </a:r>
            <a:r>
              <a:rPr lang="en-US" sz="3200" kern="1200" dirty="0">
                <a:latin typeface="Arial" charset="0"/>
              </a:rPr>
              <a:t> contract is a well-known style to specify an operation. </a:t>
            </a:r>
            <a:endParaRPr lang="en-US" sz="3200" kern="1200" dirty="0" smtClean="0">
              <a:latin typeface="Arial" charset="0"/>
            </a:endParaRPr>
          </a:p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 smtClean="0">
                <a:latin typeface="Arial" charset="0"/>
              </a:rPr>
              <a:t>In </a:t>
            </a:r>
            <a:r>
              <a:rPr lang="en-US" sz="3200" kern="1200" dirty="0">
                <a:latin typeface="Arial" charset="0"/>
              </a:rPr>
              <a:t>UML, operations exist at many levels, from top level classes down to fine-grained classes.</a:t>
            </a:r>
          </a:p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>
                <a:latin typeface="Arial" charset="0"/>
              </a:rPr>
              <a:t>Operation specification contracts for the top level classes are part of the Use-Case Model.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A9E13-9B16-414F-ACD2-BE681291FC6C}" type="slidenum">
              <a:rPr lang="en-US"/>
              <a:pPr/>
              <a:t>20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8077200" cy="4572000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3200" kern="1200" dirty="0">
                <a:latin typeface="Arial" charset="0"/>
              </a:rPr>
              <a:t>Contracts describe detailed system behavior in terms of state changes to objects in the Domain Model after a system operation.</a:t>
            </a:r>
          </a:p>
          <a:p>
            <a:pPr marL="457200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3200" kern="1200" dirty="0">
                <a:latin typeface="Arial" charset="0"/>
              </a:rPr>
              <a:t>Contracts have sections of Operations, Cross references, Preconditions and </a:t>
            </a:r>
            <a:r>
              <a:rPr lang="en-US" sz="3200" kern="1200" dirty="0" err="1">
                <a:latin typeface="Arial" charset="0"/>
              </a:rPr>
              <a:t>Postconditions</a:t>
            </a:r>
            <a:r>
              <a:rPr lang="en-US" sz="3200" kern="1200" dirty="0">
                <a:latin typeface="Arial" charset="0"/>
              </a:rPr>
              <a:t>. </a:t>
            </a:r>
            <a:endParaRPr lang="en-US" sz="3200" kern="1200" dirty="0" smtClean="0">
              <a:latin typeface="Arial" charset="0"/>
            </a:endParaRPr>
          </a:p>
          <a:p>
            <a:pPr marL="857250" lvl="1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3000" kern="1200" dirty="0" err="1" smtClean="0">
                <a:latin typeface="Arial" charset="0"/>
              </a:rPr>
              <a:t>Postconditions</a:t>
            </a:r>
            <a:r>
              <a:rPr lang="en-US" sz="3000" kern="1200" dirty="0" smtClean="0">
                <a:latin typeface="Arial" charset="0"/>
              </a:rPr>
              <a:t> </a:t>
            </a:r>
            <a:r>
              <a:rPr lang="en-US" sz="3000" kern="1200" dirty="0">
                <a:latin typeface="Arial" charset="0"/>
              </a:rPr>
              <a:t>are the most important section.</a:t>
            </a:r>
          </a:p>
          <a:p>
            <a:pPr marL="457200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3200" kern="1200" dirty="0" err="1">
                <a:latin typeface="Arial" charset="0"/>
              </a:rPr>
              <a:t>Postconditions</a:t>
            </a:r>
            <a:r>
              <a:rPr lang="en-US" sz="3200" kern="1200" dirty="0">
                <a:latin typeface="Arial" charset="0"/>
              </a:rPr>
              <a:t> describe changes in the state of objects in the Domain Model.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C3432-2CBD-4307-9488-D1DCCEA8676D}" type="slidenum">
              <a:rPr lang="en-US"/>
              <a:pPr/>
              <a:t>21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924800" cy="4530725"/>
          </a:xfrm>
        </p:spPr>
        <p:txBody>
          <a:bodyPr/>
          <a:lstStyle/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 smtClean="0">
                <a:latin typeface="Arial" charset="0"/>
              </a:rPr>
              <a:t>Only write contracts for the most difficult to understand or complicated system operations.</a:t>
            </a:r>
          </a:p>
          <a:p>
            <a:pPr marL="857250" lvl="1" indent="-457200">
              <a:buClr>
                <a:srgbClr val="CCFF33"/>
              </a:buClr>
              <a:buSzPct val="70000"/>
            </a:pPr>
            <a:r>
              <a:rPr lang="en-US" sz="3000" kern="1200" dirty="0" smtClean="0">
                <a:latin typeface="Arial" charset="0"/>
              </a:rPr>
              <a:t>Dr. Bob’s Rule of Thumb: If an operation has Postconditions, write a contract</a:t>
            </a:r>
          </a:p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 smtClean="0">
                <a:latin typeface="Arial" charset="0"/>
              </a:rPr>
              <a:t>Domain Model state changes include instances created, associations formed or broken, and attributes changed.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D005C-29EF-422E-AA41-80ABD34CEAD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 Artifacts</a:t>
            </a:r>
            <a:endParaRPr lang="en-US" dirty="0"/>
          </a:p>
        </p:txBody>
      </p:sp>
      <p:pic>
        <p:nvPicPr>
          <p:cNvPr id="4" name="Picture 4" descr="diagram-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129511"/>
            <a:ext cx="4953000" cy="5728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Unified Process Artifacts</a:t>
            </a:r>
          </a:p>
        </p:txBody>
      </p:sp>
      <p:sp>
        <p:nvSpPr>
          <p:cNvPr id="4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54FEC-4E3D-4BC9-9D08-0AE1743128DF}" type="slidenum">
              <a:rPr lang="en-US"/>
              <a:pPr/>
              <a:t>4</a:t>
            </a:fld>
            <a:endParaRPr lang="en-US"/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5867400" y="1752600"/>
            <a:ext cx="24622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Business Model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5943600" y="3276600"/>
            <a:ext cx="2155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Requirements</a:t>
            </a: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5943600" y="5486400"/>
            <a:ext cx="1190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Design</a:t>
            </a:r>
          </a:p>
        </p:txBody>
      </p:sp>
      <p:grpSp>
        <p:nvGrpSpPr>
          <p:cNvPr id="33827" name="Group 35"/>
          <p:cNvGrpSpPr>
            <a:grpSpLocks/>
          </p:cNvGrpSpPr>
          <p:nvPr/>
        </p:nvGrpSpPr>
        <p:grpSpPr bwMode="auto">
          <a:xfrm>
            <a:off x="228600" y="1905000"/>
            <a:ext cx="5486400" cy="685800"/>
            <a:chOff x="144" y="1200"/>
            <a:chExt cx="3456" cy="432"/>
          </a:xfrm>
        </p:grpSpPr>
        <p:grpSp>
          <p:nvGrpSpPr>
            <p:cNvPr id="33809" name="Group 17"/>
            <p:cNvGrpSpPr>
              <a:grpSpLocks/>
            </p:cNvGrpSpPr>
            <p:nvPr/>
          </p:nvGrpSpPr>
          <p:grpSpPr bwMode="auto">
            <a:xfrm>
              <a:off x="144" y="1200"/>
              <a:ext cx="3456" cy="432"/>
              <a:chOff x="144" y="1104"/>
              <a:chExt cx="3456" cy="432"/>
            </a:xfrm>
          </p:grpSpPr>
          <p:sp>
            <p:nvSpPr>
              <p:cNvPr id="33798" name="AutoShape 6"/>
              <p:cNvSpPr>
                <a:spLocks noChangeArrowheads="1"/>
              </p:cNvSpPr>
              <p:nvPr/>
            </p:nvSpPr>
            <p:spPr bwMode="auto">
              <a:xfrm>
                <a:off x="144" y="1104"/>
                <a:ext cx="3456" cy="432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03" name="Rectangle 11"/>
              <p:cNvSpPr>
                <a:spLocks noChangeArrowheads="1"/>
              </p:cNvSpPr>
              <p:nvPr/>
            </p:nvSpPr>
            <p:spPr bwMode="auto">
              <a:xfrm>
                <a:off x="576" y="1152"/>
                <a:ext cx="1344" cy="28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13" name="Text Box 21"/>
            <p:cNvSpPr txBox="1">
              <a:spLocks noChangeArrowheads="1"/>
            </p:cNvSpPr>
            <p:nvPr/>
          </p:nvSpPr>
          <p:spPr bwMode="auto">
            <a:xfrm>
              <a:off x="672" y="1248"/>
              <a:ext cx="114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 Unicode MS" pitchFamily="34" charset="-128"/>
                </a:rPr>
                <a:t>Domain Model</a:t>
              </a:r>
              <a:endParaRPr lang="en-US" sz="2000" dirty="0">
                <a:solidFill>
                  <a:schemeClr val="bg2"/>
                </a:solidFill>
                <a:latin typeface="Arial Unicode MS" pitchFamily="34" charset="-128"/>
              </a:endParaRPr>
            </a:p>
          </p:txBody>
        </p:sp>
      </p:grpSp>
      <p:grpSp>
        <p:nvGrpSpPr>
          <p:cNvPr id="33826" name="Group 34"/>
          <p:cNvGrpSpPr>
            <a:grpSpLocks/>
          </p:cNvGrpSpPr>
          <p:nvPr/>
        </p:nvGrpSpPr>
        <p:grpSpPr bwMode="auto">
          <a:xfrm>
            <a:off x="304800" y="3276600"/>
            <a:ext cx="5486400" cy="1600200"/>
            <a:chOff x="192" y="2064"/>
            <a:chExt cx="3456" cy="1008"/>
          </a:xfrm>
        </p:grpSpPr>
        <p:grpSp>
          <p:nvGrpSpPr>
            <p:cNvPr id="33808" name="Group 16"/>
            <p:cNvGrpSpPr>
              <a:grpSpLocks/>
            </p:cNvGrpSpPr>
            <p:nvPr/>
          </p:nvGrpSpPr>
          <p:grpSpPr bwMode="auto">
            <a:xfrm>
              <a:off x="192" y="2064"/>
              <a:ext cx="3456" cy="1008"/>
              <a:chOff x="192" y="1680"/>
              <a:chExt cx="3456" cy="1008"/>
            </a:xfrm>
          </p:grpSpPr>
          <p:sp>
            <p:nvSpPr>
              <p:cNvPr id="33797" name="AutoShape 5"/>
              <p:cNvSpPr>
                <a:spLocks noChangeArrowheads="1"/>
              </p:cNvSpPr>
              <p:nvPr/>
            </p:nvSpPr>
            <p:spPr bwMode="auto">
              <a:xfrm>
                <a:off x="192" y="1680"/>
                <a:ext cx="3456" cy="1008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04" name="Rectangle 12"/>
              <p:cNvSpPr>
                <a:spLocks noChangeArrowheads="1"/>
              </p:cNvSpPr>
              <p:nvPr/>
            </p:nvSpPr>
            <p:spPr bwMode="auto">
              <a:xfrm>
                <a:off x="384" y="1824"/>
                <a:ext cx="1344" cy="28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05" name="Rectangle 13"/>
              <p:cNvSpPr>
                <a:spLocks noChangeArrowheads="1"/>
              </p:cNvSpPr>
              <p:nvPr/>
            </p:nvSpPr>
            <p:spPr bwMode="auto">
              <a:xfrm>
                <a:off x="2016" y="1824"/>
                <a:ext cx="1344" cy="28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06" name="Rectangle 14"/>
              <p:cNvSpPr>
                <a:spLocks noChangeArrowheads="1"/>
              </p:cNvSpPr>
              <p:nvPr/>
            </p:nvSpPr>
            <p:spPr bwMode="auto">
              <a:xfrm>
                <a:off x="384" y="2256"/>
                <a:ext cx="1344" cy="28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07" name="Rectangle 15"/>
              <p:cNvSpPr>
                <a:spLocks noChangeArrowheads="1"/>
              </p:cNvSpPr>
              <p:nvPr/>
            </p:nvSpPr>
            <p:spPr bwMode="auto">
              <a:xfrm>
                <a:off x="2016" y="2256"/>
                <a:ext cx="1344" cy="28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14" name="Rectangle 22"/>
            <p:cNvSpPr>
              <a:spLocks noChangeArrowheads="1"/>
            </p:cNvSpPr>
            <p:nvPr/>
          </p:nvSpPr>
          <p:spPr bwMode="auto">
            <a:xfrm>
              <a:off x="480" y="2256"/>
              <a:ext cx="11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 Unicode MS" pitchFamily="34" charset="-128"/>
                </a:rPr>
                <a:t>Use Case Model</a:t>
              </a:r>
              <a:endParaRPr lang="en-US" sz="1800" dirty="0">
                <a:solidFill>
                  <a:schemeClr val="bg2"/>
                </a:solidFill>
                <a:latin typeface="Arial Unicode MS" pitchFamily="34" charset="-128"/>
              </a:endParaRPr>
            </a:p>
          </p:txBody>
        </p:sp>
        <p:sp>
          <p:nvSpPr>
            <p:cNvPr id="33815" name="Rectangle 23"/>
            <p:cNvSpPr>
              <a:spLocks noChangeArrowheads="1"/>
            </p:cNvSpPr>
            <p:nvPr/>
          </p:nvSpPr>
          <p:spPr bwMode="auto">
            <a:xfrm>
              <a:off x="384" y="2640"/>
              <a:ext cx="13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 Unicode MS" pitchFamily="34" charset="-128"/>
                </a:rPr>
                <a:t>Operation Contract</a:t>
              </a:r>
              <a:endParaRPr lang="en-US" sz="1800" dirty="0">
                <a:solidFill>
                  <a:schemeClr val="bg2"/>
                </a:solidFill>
                <a:latin typeface="Arial Unicode MS" pitchFamily="34" charset="-128"/>
              </a:endParaRPr>
            </a:p>
          </p:txBody>
        </p:sp>
        <p:sp>
          <p:nvSpPr>
            <p:cNvPr id="33816" name="Rectangle 24"/>
            <p:cNvSpPr>
              <a:spLocks noChangeArrowheads="1"/>
            </p:cNvSpPr>
            <p:nvPr/>
          </p:nvSpPr>
          <p:spPr bwMode="auto">
            <a:xfrm>
              <a:off x="2064" y="2256"/>
              <a:ext cx="106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 Unicode MS" pitchFamily="34" charset="-128"/>
                </a:rPr>
                <a:t>Use Case Text</a:t>
              </a:r>
              <a:endParaRPr lang="en-US" sz="1800" dirty="0">
                <a:solidFill>
                  <a:schemeClr val="bg2"/>
                </a:solidFill>
                <a:latin typeface="Arial Unicode MS" pitchFamily="34" charset="-128"/>
              </a:endParaRPr>
            </a:p>
          </p:txBody>
        </p:sp>
        <p:sp>
          <p:nvSpPr>
            <p:cNvPr id="33817" name="Rectangle 25"/>
            <p:cNvSpPr>
              <a:spLocks noChangeArrowheads="1"/>
            </p:cNvSpPr>
            <p:nvPr/>
          </p:nvSpPr>
          <p:spPr bwMode="auto">
            <a:xfrm>
              <a:off x="2016" y="2640"/>
              <a:ext cx="1336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 Unicode MS" pitchFamily="34" charset="-128"/>
                </a:rPr>
                <a:t>System Sequence </a:t>
              </a:r>
              <a:endParaRPr lang="en-US" sz="1800" dirty="0">
                <a:solidFill>
                  <a:schemeClr val="bg2"/>
                </a:solidFill>
                <a:latin typeface="Arial Unicode MS" pitchFamily="34" charset="-128"/>
              </a:endParaRPr>
            </a:p>
            <a:p>
              <a:pPr>
                <a:lnSpc>
                  <a:spcPct val="80000"/>
                </a:lnSpc>
              </a:pPr>
              <a:r>
                <a:rPr lang="en-US" sz="1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 Unicode MS" pitchFamily="34" charset="-128"/>
                </a:rPr>
                <a:t>Diagrams</a:t>
              </a:r>
            </a:p>
          </p:txBody>
        </p:sp>
      </p:grpSp>
      <p:grpSp>
        <p:nvGrpSpPr>
          <p:cNvPr id="33825" name="Group 33"/>
          <p:cNvGrpSpPr>
            <a:grpSpLocks/>
          </p:cNvGrpSpPr>
          <p:nvPr/>
        </p:nvGrpSpPr>
        <p:grpSpPr bwMode="auto">
          <a:xfrm>
            <a:off x="381000" y="5486400"/>
            <a:ext cx="5486400" cy="685800"/>
            <a:chOff x="240" y="3456"/>
            <a:chExt cx="3456" cy="432"/>
          </a:xfrm>
        </p:grpSpPr>
        <p:grpSp>
          <p:nvGrpSpPr>
            <p:cNvPr id="33810" name="Group 18"/>
            <p:cNvGrpSpPr>
              <a:grpSpLocks/>
            </p:cNvGrpSpPr>
            <p:nvPr/>
          </p:nvGrpSpPr>
          <p:grpSpPr bwMode="auto">
            <a:xfrm>
              <a:off x="240" y="3456"/>
              <a:ext cx="3456" cy="432"/>
              <a:chOff x="144" y="1104"/>
              <a:chExt cx="3456" cy="432"/>
            </a:xfrm>
          </p:grpSpPr>
          <p:sp>
            <p:nvSpPr>
              <p:cNvPr id="33811" name="AutoShape 19"/>
              <p:cNvSpPr>
                <a:spLocks noChangeArrowheads="1"/>
              </p:cNvSpPr>
              <p:nvPr/>
            </p:nvSpPr>
            <p:spPr bwMode="auto">
              <a:xfrm>
                <a:off x="144" y="1104"/>
                <a:ext cx="3456" cy="432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12" name="Rectangle 20"/>
              <p:cNvSpPr>
                <a:spLocks noChangeArrowheads="1"/>
              </p:cNvSpPr>
              <p:nvPr/>
            </p:nvSpPr>
            <p:spPr bwMode="auto">
              <a:xfrm>
                <a:off x="576" y="1152"/>
                <a:ext cx="1344" cy="288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18" name="Rectangle 26"/>
            <p:cNvSpPr>
              <a:spLocks noChangeArrowheads="1"/>
            </p:cNvSpPr>
            <p:nvPr/>
          </p:nvSpPr>
          <p:spPr bwMode="auto">
            <a:xfrm>
              <a:off x="624" y="3552"/>
              <a:ext cx="14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 Unicode MS" pitchFamily="34" charset="-128"/>
                </a:rPr>
                <a:t>Interaction Diagrams</a:t>
              </a:r>
              <a:endParaRPr lang="en-US" sz="1800" dirty="0">
                <a:solidFill>
                  <a:schemeClr val="bg2"/>
                </a:solidFill>
                <a:latin typeface="Arial Unicode MS" pitchFamily="34" charset="-128"/>
              </a:endParaRPr>
            </a:p>
          </p:txBody>
        </p:sp>
      </p:grpSp>
      <p:grpSp>
        <p:nvGrpSpPr>
          <p:cNvPr id="33824" name="Group 32"/>
          <p:cNvGrpSpPr>
            <a:grpSpLocks/>
          </p:cNvGrpSpPr>
          <p:nvPr/>
        </p:nvGrpSpPr>
        <p:grpSpPr bwMode="auto">
          <a:xfrm>
            <a:off x="6172200" y="4876800"/>
            <a:ext cx="1876425" cy="536575"/>
            <a:chOff x="4080" y="3072"/>
            <a:chExt cx="1182" cy="338"/>
          </a:xfrm>
        </p:grpSpPr>
        <p:sp>
          <p:nvSpPr>
            <p:cNvPr id="33821" name="Rectangle 29"/>
            <p:cNvSpPr>
              <a:spLocks noChangeArrowheads="1"/>
            </p:cNvSpPr>
            <p:nvPr/>
          </p:nvSpPr>
          <p:spPr bwMode="auto">
            <a:xfrm>
              <a:off x="4080" y="3072"/>
              <a:ext cx="1104" cy="33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823" name="Rectangle 31"/>
            <p:cNvSpPr>
              <a:spLocks noChangeArrowheads="1"/>
            </p:cNvSpPr>
            <p:nvPr/>
          </p:nvSpPr>
          <p:spPr bwMode="auto">
            <a:xfrm>
              <a:off x="4128" y="3072"/>
              <a:ext cx="1134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 Unicode MS" pitchFamily="34" charset="-128"/>
                </a:rPr>
                <a:t>Supplementary </a:t>
              </a:r>
            </a:p>
            <a:p>
              <a:pPr>
                <a:lnSpc>
                  <a:spcPct val="80000"/>
                </a:lnSpc>
              </a:pPr>
              <a:r>
                <a:rPr lang="en-US" sz="1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 Unicode MS" pitchFamily="34" charset="-128"/>
                </a:rPr>
                <a:t>Specifications</a:t>
              </a:r>
              <a:endParaRPr lang="en-US" sz="1800" dirty="0">
                <a:solidFill>
                  <a:schemeClr val="bg2"/>
                </a:solidFill>
                <a:latin typeface="Arial Unicode MS" pitchFamily="34" charset="-128"/>
              </a:endParaRPr>
            </a:p>
          </p:txBody>
        </p:sp>
      </p:grpSp>
      <p:grpSp>
        <p:nvGrpSpPr>
          <p:cNvPr id="33845" name="Group 53"/>
          <p:cNvGrpSpPr>
            <a:grpSpLocks/>
          </p:cNvGrpSpPr>
          <p:nvPr/>
        </p:nvGrpSpPr>
        <p:grpSpPr bwMode="auto">
          <a:xfrm>
            <a:off x="6096000" y="2362200"/>
            <a:ext cx="1447800" cy="381000"/>
            <a:chOff x="3840" y="1488"/>
            <a:chExt cx="912" cy="240"/>
          </a:xfrm>
        </p:grpSpPr>
        <p:sp>
          <p:nvSpPr>
            <p:cNvPr id="33819" name="Rectangle 27"/>
            <p:cNvSpPr>
              <a:spLocks noChangeArrowheads="1"/>
            </p:cNvSpPr>
            <p:nvPr/>
          </p:nvSpPr>
          <p:spPr bwMode="auto">
            <a:xfrm>
              <a:off x="3840" y="1488"/>
              <a:ext cx="912" cy="240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842" name="Text Box 50"/>
            <p:cNvSpPr txBox="1">
              <a:spLocks noChangeArrowheads="1"/>
            </p:cNvSpPr>
            <p:nvPr/>
          </p:nvSpPr>
          <p:spPr bwMode="auto">
            <a:xfrm>
              <a:off x="4080" y="1488"/>
              <a:ext cx="5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 Unicode MS" pitchFamily="34" charset="-128"/>
                </a:rPr>
                <a:t>Vision</a:t>
              </a:r>
              <a:endParaRPr lang="en-US" sz="1800" dirty="0">
                <a:solidFill>
                  <a:schemeClr val="bg2"/>
                </a:solidFill>
                <a:latin typeface="Arial Unicode MS" pitchFamily="34" charset="-128"/>
              </a:endParaRPr>
            </a:p>
          </p:txBody>
        </p:sp>
      </p:grpSp>
      <p:grpSp>
        <p:nvGrpSpPr>
          <p:cNvPr id="33844" name="Group 52"/>
          <p:cNvGrpSpPr>
            <a:grpSpLocks/>
          </p:cNvGrpSpPr>
          <p:nvPr/>
        </p:nvGrpSpPr>
        <p:grpSpPr bwMode="auto">
          <a:xfrm>
            <a:off x="6248400" y="3962400"/>
            <a:ext cx="1447800" cy="381000"/>
            <a:chOff x="3936" y="2496"/>
            <a:chExt cx="912" cy="240"/>
          </a:xfrm>
        </p:grpSpPr>
        <p:sp>
          <p:nvSpPr>
            <p:cNvPr id="33820" name="Rectangle 28"/>
            <p:cNvSpPr>
              <a:spLocks noChangeArrowheads="1"/>
            </p:cNvSpPr>
            <p:nvPr/>
          </p:nvSpPr>
          <p:spPr bwMode="auto">
            <a:xfrm>
              <a:off x="3936" y="2496"/>
              <a:ext cx="912" cy="240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843" name="Text Box 51"/>
            <p:cNvSpPr txBox="1">
              <a:spLocks noChangeArrowheads="1"/>
            </p:cNvSpPr>
            <p:nvPr/>
          </p:nvSpPr>
          <p:spPr bwMode="auto">
            <a:xfrm>
              <a:off x="4080" y="2496"/>
              <a:ext cx="6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 Unicode MS" pitchFamily="34" charset="-128"/>
                </a:rPr>
                <a:t>Glossary</a:t>
              </a:r>
              <a:endParaRPr lang="en-US" sz="1800" dirty="0">
                <a:solidFill>
                  <a:schemeClr val="bg2"/>
                </a:solidFill>
                <a:latin typeface="Arial Unicode MS" pitchFamily="34" charset="-128"/>
              </a:endParaRPr>
            </a:p>
          </p:txBody>
        </p:sp>
      </p:grpSp>
      <p:sp>
        <p:nvSpPr>
          <p:cNvPr id="33846" name="Line 54"/>
          <p:cNvSpPr>
            <a:spLocks noChangeShapeType="1"/>
          </p:cNvSpPr>
          <p:nvPr/>
        </p:nvSpPr>
        <p:spPr bwMode="auto">
          <a:xfrm>
            <a:off x="152400" y="44196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847" name="Line 55"/>
          <p:cNvSpPr>
            <a:spLocks noChangeShapeType="1"/>
          </p:cNvSpPr>
          <p:nvPr/>
        </p:nvSpPr>
        <p:spPr bwMode="auto">
          <a:xfrm>
            <a:off x="152400" y="23622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848" name="Line 56"/>
          <p:cNvSpPr>
            <a:spLocks noChangeShapeType="1"/>
          </p:cNvSpPr>
          <p:nvPr/>
        </p:nvSpPr>
        <p:spPr bwMode="auto">
          <a:xfrm>
            <a:off x="152400" y="2362200"/>
            <a:ext cx="0" cy="2057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849" name="Line 57"/>
          <p:cNvSpPr>
            <a:spLocks noChangeShapeType="1"/>
          </p:cNvSpPr>
          <p:nvPr/>
        </p:nvSpPr>
        <p:spPr bwMode="auto">
          <a:xfrm flipH="1">
            <a:off x="2743200" y="3886200"/>
            <a:ext cx="4572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850" name="Line 58"/>
          <p:cNvSpPr>
            <a:spLocks noChangeShapeType="1"/>
          </p:cNvSpPr>
          <p:nvPr/>
        </p:nvSpPr>
        <p:spPr bwMode="auto">
          <a:xfrm flipH="1">
            <a:off x="2743200" y="4572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851" name="Line 59"/>
          <p:cNvSpPr>
            <a:spLocks noChangeShapeType="1"/>
          </p:cNvSpPr>
          <p:nvPr/>
        </p:nvSpPr>
        <p:spPr bwMode="auto">
          <a:xfrm>
            <a:off x="1295400" y="46482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852" name="Line 60"/>
          <p:cNvSpPr>
            <a:spLocks noChangeShapeType="1"/>
          </p:cNvSpPr>
          <p:nvPr/>
        </p:nvSpPr>
        <p:spPr bwMode="auto">
          <a:xfrm flipH="1">
            <a:off x="2514600" y="4648200"/>
            <a:ext cx="205740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854" name="Line 62"/>
          <p:cNvSpPr>
            <a:spLocks noChangeShapeType="1"/>
          </p:cNvSpPr>
          <p:nvPr/>
        </p:nvSpPr>
        <p:spPr bwMode="auto">
          <a:xfrm>
            <a:off x="5334000" y="37338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855" name="Line 63"/>
          <p:cNvSpPr>
            <a:spLocks noChangeShapeType="1"/>
          </p:cNvSpPr>
          <p:nvPr/>
        </p:nvSpPr>
        <p:spPr bwMode="auto">
          <a:xfrm>
            <a:off x="5638800" y="3733800"/>
            <a:ext cx="0" cy="1981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856" name="Line 64"/>
          <p:cNvSpPr>
            <a:spLocks noChangeShapeType="1"/>
          </p:cNvSpPr>
          <p:nvPr/>
        </p:nvSpPr>
        <p:spPr bwMode="auto">
          <a:xfrm flipH="1">
            <a:off x="3200400" y="5715000"/>
            <a:ext cx="2438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857" name="Line 65"/>
          <p:cNvSpPr>
            <a:spLocks noChangeShapeType="1"/>
          </p:cNvSpPr>
          <p:nvPr/>
        </p:nvSpPr>
        <p:spPr bwMode="auto">
          <a:xfrm>
            <a:off x="4191000" y="39624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858" name="Text Box 66"/>
          <p:cNvSpPr txBox="1">
            <a:spLocks noChangeArrowheads="1"/>
          </p:cNvSpPr>
          <p:nvPr/>
        </p:nvSpPr>
        <p:spPr bwMode="auto">
          <a:xfrm>
            <a:off x="1355725" y="6162675"/>
            <a:ext cx="56118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See Figure </a:t>
            </a:r>
            <a:r>
              <a:rPr lang="en-US" dirty="0" smtClean="0"/>
              <a:t>6.1 </a:t>
            </a:r>
            <a:r>
              <a:rPr lang="en-US" dirty="0"/>
              <a:t>in text for more detail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Why </a:t>
            </a:r>
            <a:r>
              <a:rPr lang="en-US" dirty="0" smtClean="0"/>
              <a:t>Write Operation Contracts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>
                <a:latin typeface="Arial" charset="0"/>
              </a:rPr>
              <a:t>Use cases are the primary mechanism in the UP to describe system </a:t>
            </a:r>
            <a:r>
              <a:rPr lang="en-US" sz="3200" kern="1200" dirty="0" smtClean="0">
                <a:latin typeface="Arial" charset="0"/>
              </a:rPr>
              <a:t>behavior</a:t>
            </a:r>
          </a:p>
          <a:p>
            <a:pPr marL="857250" lvl="1" indent="-457200">
              <a:buClr>
                <a:srgbClr val="CCFF33"/>
              </a:buClr>
              <a:buSzPct val="70000"/>
            </a:pPr>
            <a:r>
              <a:rPr lang="en-US" sz="3000" kern="1200" dirty="0" smtClean="0">
                <a:latin typeface="Arial" charset="0"/>
              </a:rPr>
              <a:t>They are usually </a:t>
            </a:r>
            <a:r>
              <a:rPr lang="en-US" sz="3000" kern="1200" dirty="0">
                <a:latin typeface="Arial" charset="0"/>
              </a:rPr>
              <a:t>sufficient.</a:t>
            </a:r>
          </a:p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 smtClean="0">
                <a:latin typeface="Arial" charset="0"/>
              </a:rPr>
              <a:t>Sometimes </a:t>
            </a:r>
            <a:r>
              <a:rPr lang="en-US" sz="3200" kern="1200" dirty="0">
                <a:latin typeface="Arial" charset="0"/>
              </a:rPr>
              <a:t>a more detailed description of system behavior has value.</a:t>
            </a:r>
          </a:p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>
                <a:latin typeface="Arial" charset="0"/>
              </a:rPr>
              <a:t>Contracts for operations can help define system behavior.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70B36-E36B-4927-A65C-D84D147EFE81}" type="slidenum">
              <a:rPr lang="en-US"/>
              <a:pPr/>
              <a:t>5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302500" cy="1431925"/>
          </a:xfrm>
        </p:spPr>
        <p:txBody>
          <a:bodyPr/>
          <a:lstStyle/>
          <a:p>
            <a:r>
              <a:rPr lang="en-US"/>
              <a:t>Domain Model And Contracts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>
                <a:latin typeface="Arial" charset="0"/>
              </a:rPr>
              <a:t>A </a:t>
            </a:r>
            <a:r>
              <a:rPr lang="en-US" sz="3200" kern="1200" dirty="0">
                <a:solidFill>
                  <a:srgbClr val="FF0000"/>
                </a:solidFill>
                <a:latin typeface="Arial" charset="0"/>
              </a:rPr>
              <a:t>Domain Model </a:t>
            </a:r>
            <a:r>
              <a:rPr lang="en-US" sz="3200" kern="1200" dirty="0">
                <a:latin typeface="Arial" charset="0"/>
              </a:rPr>
              <a:t>is a visual representation of conceptual classes or real-world objects in a domain of interest.</a:t>
            </a:r>
          </a:p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>
                <a:solidFill>
                  <a:srgbClr val="FF0000"/>
                </a:solidFill>
                <a:latin typeface="Arial" charset="0"/>
              </a:rPr>
              <a:t>Contracts</a:t>
            </a:r>
            <a:r>
              <a:rPr lang="en-US" sz="3200" kern="1200" dirty="0">
                <a:latin typeface="Arial" charset="0"/>
              </a:rPr>
              <a:t> describe detailed system behavior in terms of state changes to objects in the </a:t>
            </a:r>
            <a:r>
              <a:rPr lang="en-US" sz="3200" kern="1200" dirty="0">
                <a:solidFill>
                  <a:srgbClr val="FF0000"/>
                </a:solidFill>
                <a:latin typeface="Arial" charset="0"/>
              </a:rPr>
              <a:t>Domain Model</a:t>
            </a:r>
            <a:r>
              <a:rPr lang="en-US" sz="3200" kern="1200" dirty="0">
                <a:latin typeface="Arial" charset="0"/>
              </a:rPr>
              <a:t>, after a system operation has executed.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A6EB-5048-4AD8-ACD8-06CA3DCA905E}" type="slidenum">
              <a:rPr lang="en-US"/>
              <a:pPr/>
              <a:t>6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Keep it Agile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>
                <a:latin typeface="Arial" charset="0"/>
              </a:rPr>
              <a:t>In many, or even most software development projects, operation contracts may be </a:t>
            </a:r>
            <a:r>
              <a:rPr lang="en-US" sz="3200" kern="1200" dirty="0" smtClean="0">
                <a:latin typeface="Arial" charset="0"/>
              </a:rPr>
              <a:t>unnecessary</a:t>
            </a:r>
          </a:p>
          <a:p>
            <a:pPr marL="457200" indent="-457200">
              <a:buClr>
                <a:srgbClr val="CCFF33"/>
              </a:buClr>
              <a:buSzPct val="70000"/>
            </a:pPr>
            <a:r>
              <a:rPr lang="en-US" sz="3200" kern="1200" dirty="0" smtClean="0">
                <a:latin typeface="Arial" charset="0"/>
              </a:rPr>
              <a:t>Use </a:t>
            </a:r>
            <a:r>
              <a:rPr lang="en-US" sz="3200" kern="1200" dirty="0">
                <a:latin typeface="Arial" charset="0"/>
              </a:rPr>
              <a:t>them only when necessary to add additional detail and </a:t>
            </a:r>
            <a:r>
              <a:rPr lang="en-US" sz="3200" kern="1200" dirty="0" smtClean="0">
                <a:latin typeface="Arial" charset="0"/>
              </a:rPr>
              <a:t>understanding</a:t>
            </a:r>
            <a:endParaRPr lang="en-US" sz="3200" kern="1200" dirty="0">
              <a:latin typeface="Arial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D94B8-7C57-4B1F-A6DC-24D1846DB2DA}" type="slidenum">
              <a:rPr lang="en-US"/>
              <a:pPr/>
              <a:t>7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302500" cy="1431925"/>
          </a:xfrm>
        </p:spPr>
        <p:txBody>
          <a:bodyPr/>
          <a:lstStyle/>
          <a:p>
            <a:r>
              <a:rPr lang="en-US" dirty="0"/>
              <a:t>System Operations and</a:t>
            </a:r>
            <a:br>
              <a:rPr lang="en-US" dirty="0"/>
            </a:br>
            <a:r>
              <a:rPr lang="en-US" dirty="0"/>
              <a:t>the System Interface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8001000" cy="4530725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3200" kern="1200" dirty="0">
                <a:latin typeface="Arial" charset="0"/>
              </a:rPr>
              <a:t>Contracts may be defined for system </a:t>
            </a:r>
            <a:r>
              <a:rPr lang="en-US" sz="3200" kern="1200" dirty="0" smtClean="0">
                <a:latin typeface="Arial" charset="0"/>
              </a:rPr>
              <a:t>operations</a:t>
            </a:r>
          </a:p>
          <a:p>
            <a:pPr marL="857250" lvl="1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3000" kern="1200" dirty="0" smtClean="0">
                <a:latin typeface="Arial" charset="0"/>
              </a:rPr>
              <a:t>Operations treat </a:t>
            </a:r>
            <a:r>
              <a:rPr lang="en-US" sz="3000" kern="1200" dirty="0">
                <a:latin typeface="Arial" charset="0"/>
              </a:rPr>
              <a:t>the system as a black box </a:t>
            </a:r>
            <a:r>
              <a:rPr lang="en-US" sz="3000" kern="1200" dirty="0" smtClean="0">
                <a:latin typeface="Arial" charset="0"/>
              </a:rPr>
              <a:t>which uses </a:t>
            </a:r>
            <a:r>
              <a:rPr lang="en-US" sz="3000" kern="1200" dirty="0">
                <a:latin typeface="Arial" charset="0"/>
              </a:rPr>
              <a:t>its public interface to handle incoming system </a:t>
            </a:r>
            <a:r>
              <a:rPr lang="en-US" sz="3000" kern="1200" dirty="0" smtClean="0">
                <a:latin typeface="Arial" charset="0"/>
              </a:rPr>
              <a:t>events.</a:t>
            </a:r>
          </a:p>
          <a:p>
            <a:pPr marL="457200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3200" kern="1200" dirty="0" smtClean="0">
                <a:latin typeface="Arial" charset="0"/>
              </a:rPr>
              <a:t>System </a:t>
            </a:r>
            <a:r>
              <a:rPr lang="en-US" sz="3200" kern="1200" dirty="0">
                <a:latin typeface="Arial" charset="0"/>
              </a:rPr>
              <a:t>operations can be identified by discovering these system events.</a:t>
            </a:r>
          </a:p>
          <a:p>
            <a:pPr marL="457200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3200" kern="1200" dirty="0">
                <a:latin typeface="Arial" charset="0"/>
              </a:rPr>
              <a:t>The entire set of system </a:t>
            </a:r>
            <a:r>
              <a:rPr lang="en-US" sz="3200" kern="1200" dirty="0" smtClean="0">
                <a:latin typeface="Arial" charset="0"/>
              </a:rPr>
              <a:t>operations, </a:t>
            </a:r>
            <a:r>
              <a:rPr lang="en-US" sz="3200" kern="1200" dirty="0">
                <a:latin typeface="Arial" charset="0"/>
              </a:rPr>
              <a:t>defines the </a:t>
            </a:r>
            <a:r>
              <a:rPr lang="en-US" sz="3200" b="1" i="1" kern="1200" dirty="0">
                <a:latin typeface="Arial" charset="0"/>
              </a:rPr>
              <a:t>public system interface</a:t>
            </a:r>
            <a:r>
              <a:rPr lang="en-US" sz="3200" kern="1200" dirty="0">
                <a:latin typeface="Arial" charset="0"/>
              </a:rPr>
              <a:t>, </a:t>
            </a:r>
            <a:endParaRPr lang="en-US" sz="3200" kern="1200" dirty="0" smtClean="0">
              <a:latin typeface="Arial" charset="0"/>
            </a:endParaRPr>
          </a:p>
          <a:p>
            <a:pPr marL="857250" lvl="1" indent="-457200">
              <a:lnSpc>
                <a:spcPct val="90000"/>
              </a:lnSpc>
              <a:buClr>
                <a:srgbClr val="CCFF33"/>
              </a:buClr>
              <a:buSzPct val="70000"/>
            </a:pPr>
            <a:r>
              <a:rPr lang="en-US" sz="3000" kern="1200" dirty="0" smtClean="0">
                <a:latin typeface="Arial" charset="0"/>
              </a:rPr>
              <a:t>views system </a:t>
            </a:r>
            <a:r>
              <a:rPr lang="en-US" sz="3000" kern="1200" dirty="0">
                <a:latin typeface="Arial" charset="0"/>
              </a:rPr>
              <a:t>as </a:t>
            </a:r>
            <a:r>
              <a:rPr lang="en-US" sz="3000" kern="1200" dirty="0" smtClean="0">
                <a:latin typeface="Arial" charset="0"/>
              </a:rPr>
              <a:t>single component/class</a:t>
            </a:r>
            <a:endParaRPr lang="en-US" sz="3000" kern="1200" dirty="0">
              <a:latin typeface="Arial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4086E-8390-431D-942C-81031896CC78}" type="slidenum">
              <a:rPr lang="en-US"/>
              <a:pPr/>
              <a:t>8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431925"/>
          </a:xfrm>
        </p:spPr>
        <p:txBody>
          <a:bodyPr/>
          <a:lstStyle/>
          <a:p>
            <a:r>
              <a:rPr lang="en-US" dirty="0"/>
              <a:t>Example Contract: </a:t>
            </a:r>
            <a:r>
              <a:rPr lang="en-US" b="1" dirty="0" err="1" smtClean="0"/>
              <a:t>enterItem</a:t>
            </a:r>
            <a:endParaRPr lang="en-US" b="1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idx="1"/>
          </p:nvPr>
        </p:nvSpPr>
        <p:spPr>
          <a:xfrm>
            <a:off x="609600" y="2286000"/>
            <a:ext cx="8208963" cy="3886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Operation:        </a:t>
            </a:r>
            <a:r>
              <a:rPr lang="en-US" sz="2000" b="1" dirty="0" err="1">
                <a:solidFill>
                  <a:schemeClr val="accent2"/>
                </a:solidFill>
                <a:latin typeface="Courier New" pitchFamily="49" charset="0"/>
              </a:rPr>
              <a:t>enterItem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(</a:t>
            </a:r>
            <a:r>
              <a:rPr lang="en-US" sz="2000" b="1" dirty="0" err="1">
                <a:solidFill>
                  <a:schemeClr val="accent2"/>
                </a:solidFill>
                <a:latin typeface="Courier New" pitchFamily="49" charset="0"/>
              </a:rPr>
              <a:t>itemID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 : </a:t>
            </a:r>
            <a:r>
              <a:rPr lang="en-US" sz="2000" b="1" dirty="0" err="1">
                <a:solidFill>
                  <a:schemeClr val="accent2"/>
                </a:solidFill>
                <a:latin typeface="Courier New" pitchFamily="49" charset="0"/>
              </a:rPr>
              <a:t>ItemID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,</a:t>
            </a:r>
            <a:b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			quantity : integer)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Cross References: Use Cases: Process Sale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Preconditions:	There is a Sale Underway.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 err="1">
                <a:solidFill>
                  <a:schemeClr val="accent2"/>
                </a:solidFill>
                <a:latin typeface="Courier New" pitchFamily="49" charset="0"/>
              </a:rPr>
              <a:t>Postconditions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:	-A </a:t>
            </a:r>
            <a:r>
              <a:rPr lang="en-US" sz="2000" b="1" dirty="0" err="1">
                <a:solidFill>
                  <a:schemeClr val="accent2"/>
                </a:solidFill>
                <a:latin typeface="Courier New" pitchFamily="49" charset="0"/>
              </a:rPr>
              <a:t>SalesLineItem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 instance </a:t>
            </a:r>
            <a:r>
              <a:rPr lang="en-US" sz="2000" b="1" dirty="0" err="1">
                <a:solidFill>
                  <a:schemeClr val="accent2"/>
                </a:solidFill>
                <a:latin typeface="Courier New" pitchFamily="49" charset="0"/>
              </a:rPr>
              <a:t>sli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 was</a:t>
            </a:r>
            <a:b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			 created (instance creation)</a:t>
            </a:r>
            <a:b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			-</a:t>
            </a:r>
            <a:r>
              <a:rPr lang="en-US" sz="2000" b="1" dirty="0" err="1">
                <a:solidFill>
                  <a:schemeClr val="accent2"/>
                </a:solidFill>
                <a:latin typeface="Courier New" pitchFamily="49" charset="0"/>
              </a:rPr>
              <a:t>sli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 was associated with the</a:t>
            </a:r>
            <a:b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			 current Sale (association formed)</a:t>
            </a:r>
            <a:b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			-</a:t>
            </a:r>
            <a:r>
              <a:rPr lang="en-US" sz="2000" b="1" dirty="0" err="1">
                <a:solidFill>
                  <a:schemeClr val="accent2"/>
                </a:solidFill>
                <a:latin typeface="Courier New" pitchFamily="49" charset="0"/>
              </a:rPr>
              <a:t>sli.quantity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 became quantity</a:t>
            </a:r>
            <a:b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			 (attribute modification)</a:t>
            </a:r>
            <a:b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			-</a:t>
            </a:r>
            <a:r>
              <a:rPr lang="en-US" sz="2000" b="1" dirty="0" err="1">
                <a:solidFill>
                  <a:schemeClr val="accent2"/>
                </a:solidFill>
                <a:latin typeface="Courier New" pitchFamily="49" charset="0"/>
              </a:rPr>
              <a:t>sli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 was associated with a </a:t>
            </a:r>
            <a:b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			 </a:t>
            </a:r>
            <a:r>
              <a:rPr lang="en-US" sz="2000" b="1" dirty="0" err="1">
                <a:solidFill>
                  <a:schemeClr val="accent2"/>
                </a:solidFill>
                <a:latin typeface="Courier New" pitchFamily="49" charset="0"/>
              </a:rPr>
              <a:t>ProductSpecification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, based on</a:t>
            </a:r>
            <a:b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</a:b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			 </a:t>
            </a:r>
            <a:r>
              <a:rPr lang="en-US" sz="2000" b="1" dirty="0" err="1">
                <a:solidFill>
                  <a:schemeClr val="accent2"/>
                </a:solidFill>
                <a:latin typeface="Courier New" pitchFamily="49" charset="0"/>
              </a:rPr>
              <a:t>itemID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 match (association formed)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515E-A74A-4E80-BF30-986889FF6972}" type="slidenum">
              <a:rPr lang="en-US"/>
              <a:pPr/>
              <a:t>9</a:t>
            </a:fld>
            <a:endParaRPr lang="en-US"/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609600" y="17526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 dirty="0">
                <a:solidFill>
                  <a:schemeClr val="accent2"/>
                </a:solidFill>
                <a:latin typeface="Courier New" pitchFamily="49" charset="0"/>
              </a:rPr>
              <a:t>Contract CO2: </a:t>
            </a:r>
            <a:r>
              <a:rPr lang="en-US" sz="2400" b="1" dirty="0" err="1">
                <a:solidFill>
                  <a:schemeClr val="accent2"/>
                </a:solidFill>
                <a:latin typeface="Courier New" pitchFamily="49" charset="0"/>
              </a:rPr>
              <a:t>enterItem</a:t>
            </a:r>
            <a:endParaRPr lang="en-US" sz="2400" b="1" dirty="0">
              <a:solidFill>
                <a:schemeClr val="accent2"/>
              </a:solidFill>
              <a:latin typeface="Courier New" pitchFamily="49" charset="0"/>
            </a:endParaRPr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304800" y="2209800"/>
            <a:ext cx="0" cy="388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304800" y="2209800"/>
            <a:ext cx="838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0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1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2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3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4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5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6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7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8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9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0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6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7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8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9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C:\Data\CIS604\Examples\Presentation Formats\ooprof.pot</Template>
  <TotalTime>505</TotalTime>
  <Words>878</Words>
  <Application>Microsoft Office PowerPoint</Application>
  <PresentationFormat>On-screen Show (4:3)</PresentationFormat>
  <Paragraphs>136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Layers</vt:lpstr>
      <vt:lpstr>1_Layers</vt:lpstr>
      <vt:lpstr>Use Case Model  Operation Contracts</vt:lpstr>
      <vt:lpstr>Objectives</vt:lpstr>
      <vt:lpstr>UP Artifacts</vt:lpstr>
      <vt:lpstr>Unified Process Artifacts</vt:lpstr>
      <vt:lpstr>Why Write Operation Contracts</vt:lpstr>
      <vt:lpstr>Domain Model And Contracts</vt:lpstr>
      <vt:lpstr>Keep it Agile</vt:lpstr>
      <vt:lpstr>System Operations and the System Interface</vt:lpstr>
      <vt:lpstr>Example Contract: enterItem</vt:lpstr>
      <vt:lpstr>Contract Sections</vt:lpstr>
      <vt:lpstr>Postconditions</vt:lpstr>
      <vt:lpstr>Naming Postconditions</vt:lpstr>
      <vt:lpstr>Writing Contracts Leads to Domain Model Updates</vt:lpstr>
      <vt:lpstr>Contracts vs. Use Cases</vt:lpstr>
      <vt:lpstr>Too Many Contracts If…</vt:lpstr>
      <vt:lpstr>Guidelines: Contracts</vt:lpstr>
      <vt:lpstr>The Most Common Mistake In Creating Contracts</vt:lpstr>
      <vt:lpstr>Contracts, Operations, and the UML</vt:lpstr>
      <vt:lpstr>Contracts, Operations, and the UML</vt:lpstr>
      <vt:lpstr>Operation Contracts Within the UP</vt:lpstr>
      <vt:lpstr>Summary</vt:lpstr>
      <vt:lpstr>Summary</vt:lpstr>
    </vt:vector>
  </TitlesOfParts>
  <Company>NJIT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Oriented Analysis and Design</dc:title>
  <dc:creator>George Blank</dc:creator>
  <cp:lastModifiedBy>789</cp:lastModifiedBy>
  <cp:revision>48</cp:revision>
  <dcterms:created xsi:type="dcterms:W3CDTF">2003-01-23T14:48:52Z</dcterms:created>
  <dcterms:modified xsi:type="dcterms:W3CDTF">2013-02-20T16:14:41Z</dcterms:modified>
</cp:coreProperties>
</file>